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27988" y="1882597"/>
            <a:ext cx="7088022" cy="2692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898B8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095"/>
              </a:lnSpc>
            </a:pPr>
            <a:fld id="{81D60167-4931-47E6-BA6A-407CBD079E47}" type="slidenum">
              <a:rPr dirty="0"/>
              <a:pPr marL="38100">
                <a:lnSpc>
                  <a:spcPts val="209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7375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095"/>
              </a:lnSpc>
            </a:pPr>
            <a:fld id="{81D60167-4931-47E6-BA6A-407CBD079E47}" type="slidenum">
              <a:rPr dirty="0"/>
              <a:pPr marL="38100">
                <a:lnSpc>
                  <a:spcPts val="209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7375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095"/>
              </a:lnSpc>
            </a:pPr>
            <a:fld id="{81D60167-4931-47E6-BA6A-407CBD079E47}" type="slidenum">
              <a:rPr dirty="0"/>
              <a:pPr marL="38100">
                <a:lnSpc>
                  <a:spcPts val="209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7375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095"/>
              </a:lnSpc>
            </a:pPr>
            <a:fld id="{81D60167-4931-47E6-BA6A-407CBD079E47}" type="slidenum">
              <a:rPr dirty="0"/>
              <a:pPr marL="38100">
                <a:lnSpc>
                  <a:spcPts val="209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095"/>
              </a:lnSpc>
            </a:pPr>
            <a:fld id="{81D60167-4931-47E6-BA6A-407CBD079E47}" type="slidenum">
              <a:rPr dirty="0"/>
              <a:pPr marL="38100">
                <a:lnSpc>
                  <a:spcPts val="209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382079"/>
            <a:ext cx="8882742" cy="61405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5563" y="557275"/>
            <a:ext cx="5452872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17375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41045" y="1550519"/>
            <a:ext cx="6859270" cy="4304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50529" y="6056401"/>
            <a:ext cx="211454" cy="292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095"/>
              </a:lnSpc>
            </a:pPr>
            <a:fld id="{81D60167-4931-47E6-BA6A-407CBD079E47}" type="slidenum">
              <a:rPr dirty="0"/>
              <a:pPr marL="38100">
                <a:lnSpc>
                  <a:spcPts val="2095"/>
                </a:lnSpc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0967" y="2785872"/>
            <a:ext cx="4753356" cy="3183636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027988" y="1882597"/>
            <a:ext cx="7088022" cy="738664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17375E"/>
                </a:solidFill>
              </a:rPr>
              <a:t>Новый</a:t>
            </a:r>
            <a:r>
              <a:rPr lang="ru-RU" sz="3200" spc="-10" dirty="0" smtClean="0">
                <a:solidFill>
                  <a:srgbClr val="17375E"/>
                </a:solidFill>
              </a:rPr>
              <a:t> </a:t>
            </a:r>
            <a:r>
              <a:rPr lang="ru-RU" sz="3200" spc="-5" dirty="0" smtClean="0">
                <a:solidFill>
                  <a:srgbClr val="17375E"/>
                </a:solidFill>
              </a:rPr>
              <a:t>специальный</a:t>
            </a:r>
            <a:r>
              <a:rPr lang="ru-RU" sz="3200" spc="-20" dirty="0" smtClean="0">
                <a:solidFill>
                  <a:srgbClr val="17375E"/>
                </a:solidFill>
              </a:rPr>
              <a:t> </a:t>
            </a:r>
            <a:r>
              <a:rPr lang="ru-RU" sz="3200" spc="-5" dirty="0" smtClean="0">
                <a:solidFill>
                  <a:srgbClr val="17375E"/>
                </a:solidFill>
              </a:rPr>
              <a:t>налоговый</a:t>
            </a:r>
            <a:r>
              <a:rPr lang="ru-RU" sz="3200" spc="-25" dirty="0" smtClean="0">
                <a:solidFill>
                  <a:srgbClr val="17375E"/>
                </a:solidFill>
              </a:rPr>
              <a:t> </a:t>
            </a:r>
            <a:r>
              <a:rPr lang="ru-RU" sz="3200" spc="-10" dirty="0" smtClean="0">
                <a:solidFill>
                  <a:srgbClr val="17375E"/>
                </a:solidFill>
              </a:rPr>
              <a:t>режим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5739" y="2415032"/>
            <a:ext cx="3977640" cy="3303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7995" indent="-45593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467995" algn="l"/>
                <a:tab pos="468630" algn="l"/>
              </a:tabLst>
            </a:pPr>
            <a:r>
              <a:rPr sz="1400" b="1" spc="-10" dirty="0">
                <a:solidFill>
                  <a:srgbClr val="1F487C"/>
                </a:solidFill>
                <a:latin typeface="Calibri"/>
                <a:cs typeface="Calibri"/>
              </a:rPr>
              <a:t>Федеральный</a:t>
            </a:r>
            <a:r>
              <a:rPr sz="14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закон</a:t>
            </a:r>
            <a:r>
              <a:rPr sz="14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№422-ФЗ </a:t>
            </a: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от</a:t>
            </a:r>
            <a:r>
              <a:rPr sz="14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27.11.2018</a:t>
            </a:r>
            <a:endParaRPr sz="1400">
              <a:latin typeface="Calibri"/>
              <a:cs typeface="Calibri"/>
            </a:endParaRPr>
          </a:p>
          <a:p>
            <a:pPr marL="467995">
              <a:lnSpc>
                <a:spcPct val="100000"/>
              </a:lnSpc>
            </a:pP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«О</a:t>
            </a:r>
            <a:r>
              <a:rPr sz="14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проведении</a:t>
            </a:r>
            <a:r>
              <a:rPr sz="1400" b="1" spc="-6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эксперимента</a:t>
            </a:r>
            <a:r>
              <a:rPr sz="1400" b="1" spc="-5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по</a:t>
            </a:r>
            <a:endParaRPr sz="1400">
              <a:latin typeface="Calibri"/>
              <a:cs typeface="Calibri"/>
            </a:endParaRPr>
          </a:p>
          <a:p>
            <a:pPr marL="467995" marR="374015">
              <a:lnSpc>
                <a:spcPct val="100000"/>
              </a:lnSpc>
            </a:pP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установлению</a:t>
            </a:r>
            <a:r>
              <a:rPr sz="1400" b="1" spc="-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специального</a:t>
            </a:r>
            <a:r>
              <a:rPr sz="1400" b="1" spc="-5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налогового </a:t>
            </a:r>
            <a:r>
              <a:rPr sz="1400" b="1" spc="-30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режима </a:t>
            </a: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«Налог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на профессиональный </a:t>
            </a: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15" dirty="0">
                <a:solidFill>
                  <a:srgbClr val="1F487C"/>
                </a:solidFill>
                <a:latin typeface="Calibri"/>
                <a:cs typeface="Calibri"/>
              </a:rPr>
              <a:t>доход»;</a:t>
            </a:r>
            <a:endParaRPr sz="1400">
              <a:latin typeface="Calibri"/>
              <a:cs typeface="Calibri"/>
            </a:endParaRPr>
          </a:p>
          <a:p>
            <a:pPr marL="467995" indent="-455930">
              <a:lnSpc>
                <a:spcPct val="100000"/>
              </a:lnSpc>
              <a:spcBef>
                <a:spcPts val="300"/>
              </a:spcBef>
              <a:buFont typeface="Wingdings"/>
              <a:buChar char=""/>
              <a:tabLst>
                <a:tab pos="467995" algn="l"/>
                <a:tab pos="468630" algn="l"/>
              </a:tabLst>
            </a:pPr>
            <a:r>
              <a:rPr sz="1400" b="1" spc="-10" dirty="0">
                <a:solidFill>
                  <a:srgbClr val="1F487C"/>
                </a:solidFill>
                <a:latin typeface="Calibri"/>
                <a:cs typeface="Calibri"/>
              </a:rPr>
              <a:t>Федеральный</a:t>
            </a:r>
            <a:r>
              <a:rPr sz="14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закон</a:t>
            </a:r>
            <a:r>
              <a:rPr sz="14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№425-ФЗ </a:t>
            </a: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от</a:t>
            </a:r>
            <a:r>
              <a:rPr sz="14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27.11.2018</a:t>
            </a:r>
            <a:endParaRPr sz="1400">
              <a:latin typeface="Calibri"/>
              <a:cs typeface="Calibri"/>
            </a:endParaRPr>
          </a:p>
          <a:p>
            <a:pPr marL="467995" marR="276860">
              <a:lnSpc>
                <a:spcPct val="100000"/>
              </a:lnSpc>
            </a:pP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«О</a:t>
            </a:r>
            <a:r>
              <a:rPr sz="14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внесении</a:t>
            </a:r>
            <a:r>
              <a:rPr sz="14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изменений</a:t>
            </a:r>
            <a:r>
              <a:rPr sz="1400" b="1" spc="-6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в</a:t>
            </a:r>
            <a:r>
              <a:rPr sz="14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часть</a:t>
            </a:r>
            <a:r>
              <a:rPr sz="1400" b="1" spc="-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первую</a:t>
            </a:r>
            <a:r>
              <a:rPr sz="14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и </a:t>
            </a:r>
            <a:r>
              <a:rPr sz="1400" b="1" spc="-30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вторую</a:t>
            </a:r>
            <a:r>
              <a:rPr sz="14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Налогового</a:t>
            </a:r>
            <a:r>
              <a:rPr sz="1400" b="1" spc="-5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15" dirty="0">
                <a:solidFill>
                  <a:srgbClr val="1F487C"/>
                </a:solidFill>
                <a:latin typeface="Calibri"/>
                <a:cs typeface="Calibri"/>
              </a:rPr>
              <a:t>Кодекса</a:t>
            </a:r>
            <a:r>
              <a:rPr sz="14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F487C"/>
                </a:solidFill>
                <a:latin typeface="Calibri"/>
                <a:cs typeface="Calibri"/>
              </a:rPr>
              <a:t>Российской</a:t>
            </a:r>
            <a:endParaRPr sz="1400">
              <a:latin typeface="Calibri"/>
              <a:cs typeface="Calibri"/>
            </a:endParaRPr>
          </a:p>
          <a:p>
            <a:pPr marL="467995" marR="189865">
              <a:lnSpc>
                <a:spcPct val="100000"/>
              </a:lnSpc>
            </a:pPr>
            <a:r>
              <a:rPr sz="1400" b="1" spc="-10" dirty="0">
                <a:solidFill>
                  <a:srgbClr val="1F487C"/>
                </a:solidFill>
                <a:latin typeface="Calibri"/>
                <a:cs typeface="Calibri"/>
              </a:rPr>
              <a:t>Федерации</a:t>
            </a:r>
            <a:r>
              <a:rPr sz="14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и</a:t>
            </a:r>
            <a:r>
              <a:rPr sz="1400" b="1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F487C"/>
                </a:solidFill>
                <a:latin typeface="Calibri"/>
                <a:cs typeface="Calibri"/>
              </a:rPr>
              <a:t>отдельные</a:t>
            </a:r>
            <a:r>
              <a:rPr sz="1400" b="1" spc="-6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F487C"/>
                </a:solidFill>
                <a:latin typeface="Calibri"/>
                <a:cs typeface="Calibri"/>
              </a:rPr>
              <a:t>законодательные </a:t>
            </a:r>
            <a:r>
              <a:rPr sz="1400" b="1" spc="-30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акты</a:t>
            </a:r>
            <a:r>
              <a:rPr sz="14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F487C"/>
                </a:solidFill>
                <a:latin typeface="Calibri"/>
                <a:cs typeface="Calibri"/>
              </a:rPr>
              <a:t>Российской</a:t>
            </a:r>
            <a:r>
              <a:rPr sz="1400" b="1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Федерации»;</a:t>
            </a:r>
            <a:endParaRPr sz="1400">
              <a:latin typeface="Calibri"/>
              <a:cs typeface="Calibri"/>
            </a:endParaRPr>
          </a:p>
          <a:p>
            <a:pPr marL="467995" indent="-455930">
              <a:lnSpc>
                <a:spcPct val="100000"/>
              </a:lnSpc>
              <a:spcBef>
                <a:spcPts val="300"/>
              </a:spcBef>
              <a:buFont typeface="Wingdings"/>
              <a:buChar char=""/>
              <a:tabLst>
                <a:tab pos="467995" algn="l"/>
                <a:tab pos="468630" algn="l"/>
              </a:tabLst>
            </a:pP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Закон</a:t>
            </a:r>
            <a:r>
              <a:rPr sz="14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Иркутской</a:t>
            </a:r>
            <a:r>
              <a:rPr sz="14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области</a:t>
            </a:r>
            <a:r>
              <a:rPr sz="14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№45-ОЗ</a:t>
            </a:r>
            <a:r>
              <a:rPr sz="14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от</a:t>
            </a:r>
            <a:endParaRPr sz="1400">
              <a:latin typeface="Calibri"/>
              <a:cs typeface="Calibri"/>
            </a:endParaRPr>
          </a:p>
          <a:p>
            <a:pPr marL="467995">
              <a:lnSpc>
                <a:spcPct val="100000"/>
              </a:lnSpc>
            </a:pP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29.05.2020</a:t>
            </a:r>
            <a:r>
              <a:rPr sz="140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«О</a:t>
            </a:r>
            <a:r>
              <a:rPr sz="14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F487C"/>
                </a:solidFill>
                <a:latin typeface="Calibri"/>
                <a:cs typeface="Calibri"/>
              </a:rPr>
              <a:t>введении</a:t>
            </a:r>
            <a:r>
              <a:rPr sz="1400" b="1" spc="2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в</a:t>
            </a:r>
            <a:r>
              <a:rPr sz="14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действие</a:t>
            </a:r>
            <a:endParaRPr sz="1400">
              <a:latin typeface="Calibri"/>
              <a:cs typeface="Calibri"/>
            </a:endParaRPr>
          </a:p>
          <a:p>
            <a:pPr marL="467995" marR="5080">
              <a:lnSpc>
                <a:spcPct val="100000"/>
              </a:lnSpc>
            </a:pP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специального</a:t>
            </a:r>
            <a:r>
              <a:rPr sz="14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налогового</a:t>
            </a:r>
            <a:r>
              <a:rPr sz="1400" b="1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режима</a:t>
            </a:r>
            <a:r>
              <a:rPr sz="1400" b="1" spc="27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«Налог</a:t>
            </a:r>
            <a:r>
              <a:rPr sz="14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на </a:t>
            </a:r>
            <a:r>
              <a:rPr sz="1400" b="1" spc="-30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профессиональный</a:t>
            </a:r>
            <a:r>
              <a:rPr sz="1400" b="1" spc="-5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1F487C"/>
                </a:solidFill>
                <a:latin typeface="Calibri"/>
                <a:cs typeface="Calibri"/>
              </a:rPr>
              <a:t>доход"</a:t>
            </a:r>
            <a:r>
              <a:rPr sz="1400" b="1" spc="26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на</a:t>
            </a:r>
            <a:r>
              <a:rPr sz="14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территории</a:t>
            </a:r>
            <a:endParaRPr sz="1400">
              <a:latin typeface="Calibri"/>
              <a:cs typeface="Calibri"/>
            </a:endParaRPr>
          </a:p>
          <a:p>
            <a:pPr marL="467995">
              <a:lnSpc>
                <a:spcPct val="100000"/>
              </a:lnSpc>
            </a:pP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Иркутской</a:t>
            </a:r>
            <a:r>
              <a:rPr sz="1400" b="1" spc="-5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487C"/>
                </a:solidFill>
                <a:latin typeface="Calibri"/>
                <a:cs typeface="Calibri"/>
              </a:rPr>
              <a:t>области»</a:t>
            </a:r>
            <a:r>
              <a:rPr sz="1400" b="1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1F487C"/>
                </a:solidFill>
                <a:latin typeface="Calibri"/>
                <a:cs typeface="Calibri"/>
              </a:rPr>
              <a:t>(с</a:t>
            </a:r>
            <a:r>
              <a:rPr sz="1400" b="1" i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1F487C"/>
                </a:solidFill>
                <a:latin typeface="Calibri"/>
                <a:cs typeface="Calibri"/>
              </a:rPr>
              <a:t>01.07.2020)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789170" y="1978914"/>
            <a:ext cx="0" cy="3827145"/>
          </a:xfrm>
          <a:custGeom>
            <a:avLst/>
            <a:gdLst/>
            <a:ahLst/>
            <a:cxnLst/>
            <a:rect l="l" t="t" r="r" b="b"/>
            <a:pathLst>
              <a:path h="3827145">
                <a:moveTo>
                  <a:pt x="0" y="0"/>
                </a:moveTo>
                <a:lnTo>
                  <a:pt x="0" y="3826764"/>
                </a:lnTo>
              </a:path>
            </a:pathLst>
          </a:custGeom>
          <a:ln w="381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9455" y="321690"/>
            <a:ext cx="7532370" cy="2081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3195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Цель 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введения </a:t>
            </a:r>
            <a:r>
              <a:rPr sz="1800" b="1" dirty="0">
                <a:solidFill>
                  <a:srgbClr val="17375E"/>
                </a:solidFill>
                <a:latin typeface="Calibri"/>
                <a:cs typeface="Calibri"/>
              </a:rPr>
              <a:t>– легализация </a:t>
            </a:r>
            <a:r>
              <a:rPr sz="1800" b="1" spc="-5" dirty="0">
                <a:solidFill>
                  <a:srgbClr val="17375E"/>
                </a:solidFill>
                <a:latin typeface="Calibri"/>
                <a:cs typeface="Calibri"/>
              </a:rPr>
              <a:t>деятельности самозанятых граждан </a:t>
            </a:r>
            <a:r>
              <a:rPr sz="1800" b="1" dirty="0">
                <a:solidFill>
                  <a:srgbClr val="17375E"/>
                </a:solidFill>
                <a:latin typeface="Calibri"/>
                <a:cs typeface="Calibri"/>
              </a:rPr>
              <a:t>за </a:t>
            </a:r>
            <a:r>
              <a:rPr sz="1800" b="1" spc="-5" dirty="0">
                <a:solidFill>
                  <a:srgbClr val="17375E"/>
                </a:solidFill>
                <a:latin typeface="Calibri"/>
                <a:cs typeface="Calibri"/>
              </a:rPr>
              <a:t>счет </a:t>
            </a:r>
            <a:r>
              <a:rPr sz="1800" b="1" spc="-39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7375E"/>
                </a:solidFill>
                <a:latin typeface="Calibri"/>
                <a:cs typeface="Calibri"/>
              </a:rPr>
              <a:t>создания</a:t>
            </a:r>
            <a:r>
              <a:rPr sz="1800" b="1" spc="-2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7375E"/>
                </a:solidFill>
                <a:latin typeface="Calibri"/>
                <a:cs typeface="Calibri"/>
              </a:rPr>
              <a:t>соответствующих благоприятных</a:t>
            </a:r>
            <a:r>
              <a:rPr sz="1800" b="1" spc="-1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7375E"/>
                </a:solidFill>
                <a:latin typeface="Calibri"/>
                <a:cs typeface="Calibri"/>
              </a:rPr>
              <a:t>условий</a:t>
            </a:r>
            <a:r>
              <a:rPr sz="1800" b="1" spc="-3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7375E"/>
                </a:solidFill>
                <a:latin typeface="Calibri"/>
                <a:cs typeface="Calibri"/>
              </a:rPr>
              <a:t>в </a:t>
            </a:r>
            <a:r>
              <a:rPr sz="1800" b="1" spc="-5" dirty="0">
                <a:solidFill>
                  <a:srgbClr val="17375E"/>
                </a:solidFill>
                <a:latin typeface="Calibri"/>
                <a:cs typeface="Calibri"/>
              </a:rPr>
              <a:t>виде снятия</a:t>
            </a:r>
            <a:endParaRPr sz="1800">
              <a:latin typeface="Calibri"/>
              <a:cs typeface="Calibri"/>
            </a:endParaRPr>
          </a:p>
          <a:p>
            <a:pPr marL="142240" algn="ctr">
              <a:lnSpc>
                <a:spcPct val="100000"/>
              </a:lnSpc>
            </a:pPr>
            <a:r>
              <a:rPr sz="1800" b="1" dirty="0">
                <a:solidFill>
                  <a:srgbClr val="17375E"/>
                </a:solidFill>
                <a:latin typeface="Calibri"/>
                <a:cs typeface="Calibri"/>
              </a:rPr>
              <a:t>основных</a:t>
            </a:r>
            <a:r>
              <a:rPr sz="1800" b="1" spc="-2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7375E"/>
                </a:solidFill>
                <a:latin typeface="Calibri"/>
                <a:cs typeface="Calibri"/>
              </a:rPr>
              <a:t>барьеров</a:t>
            </a:r>
            <a:r>
              <a:rPr sz="1800" b="1" spc="-4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7375E"/>
                </a:solidFill>
                <a:latin typeface="Calibri"/>
                <a:cs typeface="Calibri"/>
              </a:rPr>
              <a:t>и</a:t>
            </a:r>
            <a:r>
              <a:rPr sz="1800" b="1" spc="-5" dirty="0">
                <a:solidFill>
                  <a:srgbClr val="17375E"/>
                </a:solidFill>
                <a:latin typeface="Calibri"/>
                <a:cs typeface="Calibri"/>
              </a:rPr>
              <a:t> создания</a:t>
            </a:r>
            <a:r>
              <a:rPr sz="1800" b="1" spc="-2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7375E"/>
                </a:solidFill>
                <a:latin typeface="Calibri"/>
                <a:cs typeface="Calibri"/>
              </a:rPr>
              <a:t>экономических</a:t>
            </a:r>
            <a:r>
              <a:rPr sz="1800" b="1" spc="-4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7375E"/>
                </a:solidFill>
                <a:latin typeface="Calibri"/>
                <a:cs typeface="Calibri"/>
              </a:rPr>
              <a:t>основ</a:t>
            </a:r>
            <a:r>
              <a:rPr sz="1800" b="1" spc="-3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7375E"/>
                </a:solidFill>
                <a:latin typeface="Calibri"/>
                <a:cs typeface="Calibri"/>
              </a:rPr>
              <a:t>для</a:t>
            </a:r>
            <a:r>
              <a:rPr sz="1800" b="1" spc="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7375E"/>
                </a:solidFill>
                <a:latin typeface="Calibri"/>
                <a:cs typeface="Calibri"/>
              </a:rPr>
              <a:t>мотивации</a:t>
            </a:r>
            <a:endParaRPr sz="1800">
              <a:latin typeface="Calibri"/>
              <a:cs typeface="Calibri"/>
            </a:endParaRPr>
          </a:p>
          <a:p>
            <a:pPr marL="143510" algn="ctr">
              <a:lnSpc>
                <a:spcPct val="100000"/>
              </a:lnSpc>
              <a:spcBef>
                <a:spcPts val="25"/>
              </a:spcBef>
            </a:pPr>
            <a:r>
              <a:rPr sz="1800" b="1" spc="-5" dirty="0">
                <a:solidFill>
                  <a:srgbClr val="17375E"/>
                </a:solidFill>
                <a:latin typeface="Calibri"/>
                <a:cs typeface="Calibri"/>
              </a:rPr>
              <a:t>работы</a:t>
            </a:r>
            <a:r>
              <a:rPr sz="1800" b="1" spc="-1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7375E"/>
                </a:solidFill>
                <a:latin typeface="Calibri"/>
                <a:cs typeface="Calibri"/>
              </a:rPr>
              <a:t>в </a:t>
            </a:r>
            <a:r>
              <a:rPr sz="1800" b="1" spc="-10" dirty="0">
                <a:solidFill>
                  <a:srgbClr val="17375E"/>
                </a:solidFill>
                <a:latin typeface="Calibri"/>
                <a:cs typeface="Calibri"/>
              </a:rPr>
              <a:t>рамках</a:t>
            </a:r>
            <a:r>
              <a:rPr sz="1800" b="1" spc="-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7375E"/>
                </a:solidFill>
                <a:latin typeface="Calibri"/>
                <a:cs typeface="Calibri"/>
              </a:rPr>
              <a:t>правого</a:t>
            </a:r>
            <a:r>
              <a:rPr sz="1800" b="1" spc="-3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7375E"/>
                </a:solidFill>
                <a:latin typeface="Calibri"/>
                <a:cs typeface="Calibri"/>
              </a:rPr>
              <a:t>поля</a:t>
            </a:r>
            <a:r>
              <a:rPr sz="1800" b="1" dirty="0">
                <a:solidFill>
                  <a:srgbClr val="17375E"/>
                </a:solidFill>
                <a:latin typeface="Calibri"/>
                <a:cs typeface="Calibri"/>
              </a:rPr>
              <a:t> и</a:t>
            </a:r>
            <a:r>
              <a:rPr sz="1800" b="1" spc="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17375E"/>
                </a:solidFill>
                <a:latin typeface="Calibri"/>
                <a:cs typeface="Calibri"/>
              </a:rPr>
              <a:t>выхода</a:t>
            </a:r>
            <a:r>
              <a:rPr sz="1800" b="1" spc="-1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7375E"/>
                </a:solidFill>
                <a:latin typeface="Calibri"/>
                <a:cs typeface="Calibri"/>
              </a:rPr>
              <a:t>из</a:t>
            </a:r>
            <a:r>
              <a:rPr sz="1800" b="1" spc="-5" dirty="0">
                <a:solidFill>
                  <a:srgbClr val="17375E"/>
                </a:solidFill>
                <a:latin typeface="Calibri"/>
                <a:cs typeface="Calibri"/>
              </a:rPr>
              <a:t> серой</a:t>
            </a:r>
            <a:r>
              <a:rPr sz="1800" b="1" spc="-3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7375E"/>
                </a:solidFill>
                <a:latin typeface="Calibri"/>
                <a:cs typeface="Calibri"/>
              </a:rPr>
              <a:t>зоны.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50">
              <a:latin typeface="Calibri"/>
              <a:cs typeface="Calibri"/>
            </a:endParaRPr>
          </a:p>
          <a:p>
            <a:pPr marL="664845">
              <a:lnSpc>
                <a:spcPct val="100000"/>
              </a:lnSpc>
              <a:tabLst>
                <a:tab pos="5027295" algn="l"/>
              </a:tabLst>
            </a:pPr>
            <a:r>
              <a:rPr sz="3000" b="1" spc="-22" baseline="1388" dirty="0">
                <a:solidFill>
                  <a:srgbClr val="17375E"/>
                </a:solidFill>
                <a:latin typeface="Calibri"/>
                <a:cs typeface="Calibri"/>
              </a:rPr>
              <a:t>НОРМАТИВНАЯ</a:t>
            </a:r>
            <a:r>
              <a:rPr sz="3000" b="1" spc="-44" baseline="1388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3000" b="1" spc="-15" baseline="1388" dirty="0">
                <a:solidFill>
                  <a:srgbClr val="17375E"/>
                </a:solidFill>
                <a:latin typeface="Calibri"/>
                <a:cs typeface="Calibri"/>
              </a:rPr>
              <a:t>БАЗА	</a:t>
            </a: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ТЕХНИЧЕСКАЯ</a:t>
            </a:r>
            <a:r>
              <a:rPr sz="2000" b="1" spc="-4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БАЗА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70"/>
              </a:spcBef>
            </a:pPr>
            <a:r>
              <a:rPr sz="1400" b="1" spc="-5" dirty="0">
                <a:solidFill>
                  <a:srgbClr val="FF0000"/>
                </a:solidFill>
                <a:latin typeface="Calibri"/>
                <a:cs typeface="Calibri"/>
              </a:rPr>
              <a:t>Деятельность</a:t>
            </a:r>
            <a:r>
              <a:rPr sz="1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самозанятых</a:t>
            </a:r>
            <a:r>
              <a:rPr sz="1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граждан</a:t>
            </a:r>
            <a:r>
              <a:rPr sz="1400" b="1" spc="25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Calibri"/>
                <a:cs typeface="Calibri"/>
              </a:rPr>
              <a:t>регулируется</a:t>
            </a:r>
            <a:r>
              <a:rPr sz="1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22850" y="2366213"/>
            <a:ext cx="3154680" cy="2224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1460" marR="193040" indent="-50165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244060"/>
                </a:solidFill>
                <a:latin typeface="Calibri"/>
                <a:cs typeface="Calibri"/>
              </a:rPr>
              <a:t>Онлайн </a:t>
            </a:r>
            <a:r>
              <a:rPr sz="1800" dirty="0">
                <a:solidFill>
                  <a:srgbClr val="244060"/>
                </a:solidFill>
                <a:latin typeface="Calibri"/>
                <a:cs typeface="Calibri"/>
              </a:rPr>
              <a:t>- </a:t>
            </a:r>
            <a:r>
              <a:rPr sz="1800" spc="-5" dirty="0">
                <a:solidFill>
                  <a:srgbClr val="244060"/>
                </a:solidFill>
                <a:latin typeface="Calibri"/>
                <a:cs typeface="Calibri"/>
              </a:rPr>
              <a:t>платформа, </a:t>
            </a:r>
            <a:r>
              <a:rPr sz="180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44060"/>
                </a:solidFill>
                <a:latin typeface="Calibri"/>
                <a:cs typeface="Calibri"/>
              </a:rPr>
              <a:t>обеспечивающая</a:t>
            </a:r>
            <a:r>
              <a:rPr sz="1800" spc="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44060"/>
                </a:solidFill>
                <a:latin typeface="Calibri"/>
                <a:cs typeface="Calibri"/>
              </a:rPr>
              <a:t>работу </a:t>
            </a:r>
            <a:r>
              <a:rPr sz="1800" spc="-5" dirty="0">
                <a:solidFill>
                  <a:srgbClr val="244060"/>
                </a:solidFill>
                <a:latin typeface="Calibri"/>
                <a:cs typeface="Calibri"/>
              </a:rPr>
              <a:t> мобильных приложений </a:t>
            </a:r>
            <a:r>
              <a:rPr sz="180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44060"/>
                </a:solidFill>
                <a:latin typeface="Calibri"/>
                <a:cs typeface="Calibri"/>
              </a:rPr>
              <a:t>(iOS,</a:t>
            </a:r>
            <a:r>
              <a:rPr sz="1800" spc="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44060"/>
                </a:solidFill>
                <a:latin typeface="Calibri"/>
                <a:cs typeface="Calibri"/>
              </a:rPr>
              <a:t>Android),</a:t>
            </a:r>
            <a:r>
              <a:rPr sz="1800" spc="-5" dirty="0">
                <a:solidFill>
                  <a:srgbClr val="244060"/>
                </a:solidFill>
                <a:latin typeface="Calibri"/>
                <a:cs typeface="Calibri"/>
              </a:rPr>
              <a:t> вэб-кабинета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150"/>
              </a:lnSpc>
              <a:spcBef>
                <a:spcPts val="25"/>
              </a:spcBef>
            </a:pPr>
            <a:r>
              <a:rPr sz="1800" spc="-5" dirty="0">
                <a:solidFill>
                  <a:srgbClr val="244060"/>
                </a:solidFill>
                <a:latin typeface="Calibri"/>
                <a:cs typeface="Calibri"/>
              </a:rPr>
              <a:t>«Мой</a:t>
            </a:r>
            <a:r>
              <a:rPr sz="1800" spc="-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44060"/>
                </a:solidFill>
                <a:latin typeface="Calibri"/>
                <a:cs typeface="Calibri"/>
              </a:rPr>
              <a:t>налог»,</a:t>
            </a:r>
            <a:endParaRPr sz="1800">
              <a:latin typeface="Calibri"/>
              <a:cs typeface="Calibri"/>
            </a:endParaRPr>
          </a:p>
          <a:p>
            <a:pPr marL="18415" marR="12065" algn="ctr">
              <a:lnSpc>
                <a:spcPts val="2160"/>
              </a:lnSpc>
              <a:spcBef>
                <a:spcPts val="60"/>
              </a:spcBef>
            </a:pPr>
            <a:r>
              <a:rPr sz="1800" dirty="0">
                <a:solidFill>
                  <a:srgbClr val="244060"/>
                </a:solidFill>
                <a:latin typeface="Calibri"/>
                <a:cs typeface="Calibri"/>
              </a:rPr>
              <a:t>а </a:t>
            </a:r>
            <a:r>
              <a:rPr sz="1800" spc="-10" dirty="0">
                <a:solidFill>
                  <a:srgbClr val="244060"/>
                </a:solidFill>
                <a:latin typeface="Calibri"/>
                <a:cs typeface="Calibri"/>
              </a:rPr>
              <a:t>также </a:t>
            </a:r>
            <a:r>
              <a:rPr sz="1800" spc="-5" dirty="0">
                <a:solidFill>
                  <a:srgbClr val="244060"/>
                </a:solidFill>
                <a:latin typeface="Calibri"/>
                <a:cs typeface="Calibri"/>
              </a:rPr>
              <a:t>открытых программных </a:t>
            </a:r>
            <a:r>
              <a:rPr sz="1800" spc="-39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44060"/>
                </a:solidFill>
                <a:latin typeface="Calibri"/>
                <a:cs typeface="Calibri"/>
              </a:rPr>
              <a:t>интерфейсов</a:t>
            </a:r>
            <a:r>
              <a:rPr sz="1800" dirty="0">
                <a:solidFill>
                  <a:srgbClr val="244060"/>
                </a:solidFill>
                <a:latin typeface="Calibri"/>
                <a:cs typeface="Calibri"/>
              </a:rPr>
              <a:t> для</a:t>
            </a:r>
            <a:r>
              <a:rPr sz="1800" spc="-3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44060"/>
                </a:solidFill>
                <a:latin typeface="Calibri"/>
                <a:cs typeface="Calibri"/>
              </a:rPr>
              <a:t>интеграции</a:t>
            </a:r>
            <a:r>
              <a:rPr sz="1800" dirty="0">
                <a:solidFill>
                  <a:srgbClr val="244060"/>
                </a:solidFill>
                <a:latin typeface="Calibri"/>
                <a:cs typeface="Calibri"/>
              </a:rPr>
              <a:t> с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110"/>
              </a:lnSpc>
            </a:pPr>
            <a:r>
              <a:rPr sz="1800" spc="-10" dirty="0">
                <a:solidFill>
                  <a:srgbClr val="244060"/>
                </a:solidFill>
                <a:latin typeface="Calibri"/>
                <a:cs typeface="Calibri"/>
              </a:rPr>
              <a:t>продуктами</a:t>
            </a:r>
            <a:r>
              <a:rPr sz="1800" spc="-3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44060"/>
                </a:solidFill>
                <a:latin typeface="Calibri"/>
                <a:cs typeface="Calibri"/>
              </a:rPr>
              <a:t>партнеров</a:t>
            </a:r>
            <a:r>
              <a:rPr sz="1800" spc="-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44060"/>
                </a:solidFill>
                <a:latin typeface="Calibri"/>
                <a:cs typeface="Calibri"/>
              </a:rPr>
              <a:t>проекта.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7937" y="4815357"/>
            <a:ext cx="1292517" cy="1481391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146291" y="5486400"/>
            <a:ext cx="905510" cy="462280"/>
            <a:chOff x="6146291" y="5486400"/>
            <a:chExt cx="905510" cy="46228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50863" y="5490972"/>
              <a:ext cx="896112" cy="45262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150863" y="5490972"/>
              <a:ext cx="896619" cy="452755"/>
            </a:xfrm>
            <a:custGeom>
              <a:avLst/>
              <a:gdLst/>
              <a:ahLst/>
              <a:cxnLst/>
              <a:rect l="l" t="t" r="r" b="b"/>
              <a:pathLst>
                <a:path w="896620" h="452754">
                  <a:moveTo>
                    <a:pt x="0" y="75437"/>
                  </a:moveTo>
                  <a:lnTo>
                    <a:pt x="5929" y="46077"/>
                  </a:lnTo>
                  <a:lnTo>
                    <a:pt x="22098" y="22097"/>
                  </a:lnTo>
                  <a:lnTo>
                    <a:pt x="46077" y="5929"/>
                  </a:lnTo>
                  <a:lnTo>
                    <a:pt x="75437" y="0"/>
                  </a:lnTo>
                  <a:lnTo>
                    <a:pt x="820674" y="0"/>
                  </a:lnTo>
                </a:path>
                <a:path w="896620" h="452754">
                  <a:moveTo>
                    <a:pt x="820674" y="452627"/>
                  </a:moveTo>
                  <a:lnTo>
                    <a:pt x="75437" y="452627"/>
                  </a:lnTo>
                  <a:lnTo>
                    <a:pt x="46077" y="446700"/>
                  </a:lnTo>
                  <a:lnTo>
                    <a:pt x="22098" y="430534"/>
                  </a:lnTo>
                  <a:lnTo>
                    <a:pt x="5929" y="406556"/>
                  </a:lnTo>
                  <a:lnTo>
                    <a:pt x="0" y="377189"/>
                  </a:lnTo>
                  <a:lnTo>
                    <a:pt x="0" y="75437"/>
                  </a:lnTo>
                </a:path>
                <a:path w="896620" h="452754">
                  <a:moveTo>
                    <a:pt x="820674" y="0"/>
                  </a:moveTo>
                  <a:lnTo>
                    <a:pt x="850034" y="5929"/>
                  </a:lnTo>
                  <a:lnTo>
                    <a:pt x="874014" y="22098"/>
                  </a:lnTo>
                  <a:lnTo>
                    <a:pt x="890182" y="46077"/>
                  </a:lnTo>
                  <a:lnTo>
                    <a:pt x="896112" y="75437"/>
                  </a:lnTo>
                  <a:lnTo>
                    <a:pt x="896112" y="377189"/>
                  </a:lnTo>
                  <a:lnTo>
                    <a:pt x="890182" y="406556"/>
                  </a:lnTo>
                  <a:lnTo>
                    <a:pt x="874014" y="430534"/>
                  </a:lnTo>
                  <a:lnTo>
                    <a:pt x="850034" y="446700"/>
                  </a:lnTo>
                  <a:lnTo>
                    <a:pt x="820674" y="452628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50863" y="5490972"/>
              <a:ext cx="896112" cy="45262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150863" y="5490972"/>
              <a:ext cx="896619" cy="452755"/>
            </a:xfrm>
            <a:custGeom>
              <a:avLst/>
              <a:gdLst/>
              <a:ahLst/>
              <a:cxnLst/>
              <a:rect l="l" t="t" r="r" b="b"/>
              <a:pathLst>
                <a:path w="896620" h="452754">
                  <a:moveTo>
                    <a:pt x="0" y="75437"/>
                  </a:moveTo>
                  <a:lnTo>
                    <a:pt x="5929" y="46077"/>
                  </a:lnTo>
                  <a:lnTo>
                    <a:pt x="22098" y="22097"/>
                  </a:lnTo>
                  <a:lnTo>
                    <a:pt x="46077" y="5929"/>
                  </a:lnTo>
                  <a:lnTo>
                    <a:pt x="75437" y="0"/>
                  </a:lnTo>
                  <a:lnTo>
                    <a:pt x="820674" y="0"/>
                  </a:lnTo>
                  <a:lnTo>
                    <a:pt x="850034" y="5929"/>
                  </a:lnTo>
                  <a:lnTo>
                    <a:pt x="874013" y="22097"/>
                  </a:lnTo>
                  <a:lnTo>
                    <a:pt x="890182" y="46077"/>
                  </a:lnTo>
                  <a:lnTo>
                    <a:pt x="896112" y="75437"/>
                  </a:lnTo>
                  <a:lnTo>
                    <a:pt x="896112" y="377189"/>
                  </a:lnTo>
                  <a:lnTo>
                    <a:pt x="890182" y="406556"/>
                  </a:lnTo>
                  <a:lnTo>
                    <a:pt x="874014" y="430534"/>
                  </a:lnTo>
                  <a:lnTo>
                    <a:pt x="850034" y="446700"/>
                  </a:lnTo>
                  <a:lnTo>
                    <a:pt x="820674" y="452627"/>
                  </a:lnTo>
                  <a:lnTo>
                    <a:pt x="75437" y="452627"/>
                  </a:lnTo>
                  <a:lnTo>
                    <a:pt x="46077" y="446700"/>
                  </a:lnTo>
                  <a:lnTo>
                    <a:pt x="22098" y="430534"/>
                  </a:lnTo>
                  <a:lnTo>
                    <a:pt x="5929" y="406556"/>
                  </a:lnTo>
                  <a:lnTo>
                    <a:pt x="0" y="377189"/>
                  </a:lnTo>
                  <a:lnTo>
                    <a:pt x="0" y="75437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299453" y="5522772"/>
            <a:ext cx="6000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libri"/>
                <a:cs typeface="Calibri"/>
              </a:rPr>
              <a:t>Чеки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547359" y="4643501"/>
            <a:ext cx="2743200" cy="1592580"/>
            <a:chOff x="5547359" y="4643501"/>
            <a:chExt cx="2743200" cy="159258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97991" y="4754524"/>
              <a:ext cx="1292517" cy="14813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76594" y="4729861"/>
              <a:ext cx="872235" cy="8945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11925" y="4661154"/>
              <a:ext cx="872324" cy="8945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0756" y="4643501"/>
              <a:ext cx="872324" cy="8945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47359" y="4899660"/>
              <a:ext cx="1799082" cy="921270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5"/>
              </a:lnSpc>
            </a:pPr>
            <a:fld id="{81D60167-4931-47E6-BA6A-407CBD079E47}" type="slidenum">
              <a:rPr dirty="0"/>
              <a:pPr marL="38100">
                <a:lnSpc>
                  <a:spcPts val="2095"/>
                </a:lnSpc>
              </a:pPr>
              <a:t>2</a:t>
            </a:fld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567" y="332231"/>
            <a:ext cx="6192011" cy="547268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5"/>
              </a:lnSpc>
            </a:pPr>
            <a:fld id="{81D60167-4931-47E6-BA6A-407CBD079E47}" type="slidenum">
              <a:rPr dirty="0"/>
              <a:pPr marL="38100">
                <a:lnSpc>
                  <a:spcPts val="2095"/>
                </a:lnSpc>
              </a:pPr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4616" y="5394756"/>
            <a:ext cx="7778115" cy="51435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844550" marR="5080" indent="-832485">
              <a:lnSpc>
                <a:spcPct val="100699"/>
              </a:lnSpc>
              <a:spcBef>
                <a:spcPts val="80"/>
              </a:spcBef>
            </a:pP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Вся</a:t>
            </a:r>
            <a:r>
              <a:rPr sz="1600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отчетность,</a:t>
            </a:r>
            <a:r>
              <a:rPr sz="16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включая</a:t>
            </a:r>
            <a:r>
              <a:rPr sz="16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чеки,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будет</a:t>
            </a:r>
            <a:r>
              <a:rPr sz="16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формироваться</a:t>
            </a:r>
            <a:r>
              <a:rPr sz="16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6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приложении</a:t>
            </a:r>
            <a:r>
              <a:rPr sz="16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«Мой</a:t>
            </a:r>
            <a:r>
              <a:rPr sz="1600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налог».</a:t>
            </a:r>
            <a:r>
              <a:rPr sz="1600" b="1" spc="-15" dirty="0">
                <a:solidFill>
                  <a:srgbClr val="FF0000"/>
                </a:solidFill>
                <a:latin typeface="Calibri"/>
                <a:cs typeface="Calibri"/>
              </a:rPr>
              <a:t> Учет </a:t>
            </a:r>
            <a:r>
              <a:rPr sz="1600" b="1" spc="-3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налоговых</a:t>
            </a:r>
            <a:r>
              <a:rPr sz="16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ставок</a:t>
            </a:r>
            <a:r>
              <a:rPr sz="16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расчет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суммы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налога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 происходит</a:t>
            </a:r>
            <a:r>
              <a:rPr sz="1600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автоматически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868" y="1133855"/>
            <a:ext cx="7991856" cy="423824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29003" y="565480"/>
            <a:ext cx="6281420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5"/>
              </a:spcBef>
            </a:pPr>
            <a:r>
              <a:rPr sz="2000" spc="-5" dirty="0"/>
              <a:t>Регистрация</a:t>
            </a:r>
            <a:r>
              <a:rPr sz="2000" spc="-65" dirty="0"/>
              <a:t> </a:t>
            </a:r>
            <a:r>
              <a:rPr sz="2000" spc="-5" dirty="0"/>
              <a:t>самозанятого</a:t>
            </a:r>
            <a:endParaRPr sz="2000"/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spc="-5" dirty="0"/>
              <a:t>через</a:t>
            </a:r>
            <a:r>
              <a:rPr sz="2000" spc="-25" dirty="0"/>
              <a:t> </a:t>
            </a:r>
            <a:r>
              <a:rPr sz="2000" spc="-5" dirty="0"/>
              <a:t>мобильное</a:t>
            </a:r>
            <a:r>
              <a:rPr sz="2000" spc="-30" dirty="0"/>
              <a:t> </a:t>
            </a:r>
            <a:r>
              <a:rPr sz="2000" spc="-10" dirty="0"/>
              <a:t>приложение</a:t>
            </a:r>
            <a:r>
              <a:rPr sz="2000" spc="-30" dirty="0"/>
              <a:t> </a:t>
            </a:r>
            <a:r>
              <a:rPr sz="2000" dirty="0"/>
              <a:t>ФНС</a:t>
            </a:r>
            <a:r>
              <a:rPr sz="2000" spc="-15" dirty="0"/>
              <a:t> </a:t>
            </a:r>
            <a:r>
              <a:rPr sz="2000" spc="-5" dirty="0"/>
              <a:t>России</a:t>
            </a:r>
            <a:r>
              <a:rPr sz="2000" spc="-30" dirty="0"/>
              <a:t> </a:t>
            </a:r>
            <a:r>
              <a:rPr sz="2000" dirty="0"/>
              <a:t>«Мой</a:t>
            </a:r>
            <a:r>
              <a:rPr sz="2000" spc="-15" dirty="0"/>
              <a:t> </a:t>
            </a:r>
            <a:r>
              <a:rPr sz="2000" spc="-5" dirty="0"/>
              <a:t>налог»</a:t>
            </a:r>
            <a:endParaRPr sz="20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5"/>
              </a:lnSpc>
            </a:pPr>
            <a:fld id="{81D60167-4931-47E6-BA6A-407CBD079E47}" type="slidenum">
              <a:rPr dirty="0"/>
              <a:pPr marL="38100">
                <a:lnSpc>
                  <a:spcPts val="2095"/>
                </a:lnSpc>
              </a:pPr>
              <a:t>4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88629" y="6069101"/>
            <a:ext cx="135255" cy="266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95"/>
              </a:lnSpc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51459" y="1053083"/>
            <a:ext cx="8684260" cy="5488305"/>
            <a:chOff x="251459" y="1053083"/>
            <a:chExt cx="8684260" cy="54883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59" y="1053083"/>
              <a:ext cx="6841235" cy="51114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215" y="2564891"/>
              <a:ext cx="2634995" cy="397611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89787" y="493902"/>
            <a:ext cx="73787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/>
              <a:t>Все </a:t>
            </a:r>
            <a:r>
              <a:rPr sz="2000" spc="-10" dirty="0"/>
              <a:t>взаимодействие</a:t>
            </a:r>
            <a:r>
              <a:rPr sz="2000" spc="-25" dirty="0"/>
              <a:t> </a:t>
            </a:r>
            <a:r>
              <a:rPr sz="2000" dirty="0"/>
              <a:t>-</a:t>
            </a:r>
            <a:r>
              <a:rPr sz="2000" spc="5" dirty="0"/>
              <a:t> </a:t>
            </a:r>
            <a:r>
              <a:rPr sz="2000" spc="-5" dirty="0"/>
              <a:t>через</a:t>
            </a:r>
            <a:r>
              <a:rPr sz="2000" dirty="0"/>
              <a:t> </a:t>
            </a:r>
            <a:r>
              <a:rPr sz="2000" spc="-5" dirty="0"/>
              <a:t>мобильное</a:t>
            </a:r>
            <a:r>
              <a:rPr sz="2000" spc="-35" dirty="0"/>
              <a:t> </a:t>
            </a:r>
            <a:r>
              <a:rPr sz="2000" spc="-10" dirty="0"/>
              <a:t>приложение</a:t>
            </a:r>
            <a:r>
              <a:rPr sz="2000" spc="-25" dirty="0"/>
              <a:t> </a:t>
            </a:r>
            <a:r>
              <a:rPr sz="2000" dirty="0"/>
              <a:t>«Мой</a:t>
            </a:r>
            <a:r>
              <a:rPr sz="2000" spc="-10" dirty="0"/>
              <a:t> </a:t>
            </a:r>
            <a:r>
              <a:rPr sz="2000" spc="-5" dirty="0"/>
              <a:t>налог»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2555" y="443865"/>
            <a:ext cx="77165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Преимущества</a:t>
            </a:r>
            <a:r>
              <a:rPr spc="15" dirty="0"/>
              <a:t> </a:t>
            </a:r>
            <a:r>
              <a:rPr spc="-10" dirty="0"/>
              <a:t>специального</a:t>
            </a:r>
            <a:r>
              <a:rPr spc="5" dirty="0"/>
              <a:t> </a:t>
            </a:r>
            <a:r>
              <a:rPr spc="-10" dirty="0"/>
              <a:t>налогового</a:t>
            </a:r>
            <a:r>
              <a:rPr spc="-25" dirty="0"/>
              <a:t> </a:t>
            </a:r>
            <a:r>
              <a:rPr spc="-10" dirty="0"/>
              <a:t>режима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8744" y="979932"/>
            <a:ext cx="3799332" cy="55443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088" y="1053083"/>
            <a:ext cx="3849624" cy="29839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3088" y="4216908"/>
            <a:ext cx="3528060" cy="230276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5"/>
              </a:lnSpc>
            </a:pPr>
            <a:fld id="{81D60167-4931-47E6-BA6A-407CBD079E47}" type="slidenum">
              <a:rPr dirty="0"/>
              <a:pPr marL="38100">
                <a:lnSpc>
                  <a:spcPts val="2095"/>
                </a:lnSpc>
              </a:pPr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8264" y="557275"/>
            <a:ext cx="29051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Плательщики</a:t>
            </a:r>
            <a:r>
              <a:rPr spc="-40" dirty="0"/>
              <a:t> </a:t>
            </a:r>
            <a:r>
              <a:rPr spc="-5" dirty="0"/>
              <a:t>НПД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5"/>
              </a:lnSpc>
            </a:pPr>
            <a:fld id="{81D60167-4931-47E6-BA6A-407CBD079E47}" type="slidenum">
              <a:rPr dirty="0"/>
              <a:pPr marL="38100">
                <a:lnSpc>
                  <a:spcPts val="2095"/>
                </a:lnSpc>
              </a:pPr>
              <a:t>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91134" y="1778635"/>
            <a:ext cx="8060690" cy="32594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2000" b="1" spc="-215" dirty="0">
                <a:solidFill>
                  <a:srgbClr val="FF0000"/>
                </a:solidFill>
                <a:latin typeface="Arial"/>
                <a:cs typeface="Arial"/>
              </a:rPr>
              <a:t>физические</a:t>
            </a:r>
            <a:r>
              <a:rPr sz="20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220" dirty="0">
                <a:solidFill>
                  <a:srgbClr val="FF0000"/>
                </a:solidFill>
                <a:latin typeface="Arial"/>
                <a:cs typeface="Arial"/>
              </a:rPr>
              <a:t>лица</a:t>
            </a:r>
            <a:r>
              <a:rPr sz="2000" b="1" spc="-1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200" dirty="0">
                <a:solidFill>
                  <a:srgbClr val="FF0000"/>
                </a:solidFill>
                <a:latin typeface="Arial"/>
                <a:cs typeface="Arial"/>
              </a:rPr>
              <a:t>–</a:t>
            </a:r>
            <a:r>
              <a:rPr sz="20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210" dirty="0">
                <a:solidFill>
                  <a:srgbClr val="FF0000"/>
                </a:solidFill>
                <a:latin typeface="Arial"/>
                <a:cs typeface="Arial"/>
              </a:rPr>
              <a:t>граждане</a:t>
            </a:r>
            <a:r>
              <a:rPr sz="2000" b="1" spc="-1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215" dirty="0">
                <a:solidFill>
                  <a:srgbClr val="FF0000"/>
                </a:solidFill>
                <a:latin typeface="Arial"/>
                <a:cs typeface="Arial"/>
              </a:rPr>
              <a:t>Российской</a:t>
            </a:r>
            <a:r>
              <a:rPr sz="2000" b="1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229" dirty="0">
                <a:solidFill>
                  <a:srgbClr val="FF0000"/>
                </a:solidFill>
                <a:latin typeface="Arial"/>
                <a:cs typeface="Arial"/>
              </a:rPr>
              <a:t>Федерации</a:t>
            </a:r>
            <a:r>
              <a:rPr sz="2000" b="1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22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2000" b="1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210" dirty="0">
                <a:solidFill>
                  <a:srgbClr val="FF0000"/>
                </a:solidFill>
                <a:latin typeface="Arial"/>
                <a:cs typeface="Arial"/>
              </a:rPr>
              <a:t>граждане</a:t>
            </a:r>
            <a:endParaRPr sz="2000">
              <a:latin typeface="Arial"/>
              <a:cs typeface="Arial"/>
            </a:endParaRPr>
          </a:p>
          <a:p>
            <a:pPr marL="355600" marR="77470">
              <a:lnSpc>
                <a:spcPts val="2390"/>
              </a:lnSpc>
              <a:spcBef>
                <a:spcPts val="85"/>
              </a:spcBef>
            </a:pPr>
            <a:r>
              <a:rPr sz="2000" b="1" spc="-204" dirty="0">
                <a:solidFill>
                  <a:srgbClr val="FF0000"/>
                </a:solidFill>
                <a:latin typeface="Arial"/>
                <a:cs typeface="Arial"/>
              </a:rPr>
              <a:t>государств-членов</a:t>
            </a:r>
            <a:r>
              <a:rPr sz="2000" b="1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254" dirty="0">
                <a:solidFill>
                  <a:srgbClr val="FF0000"/>
                </a:solidFill>
                <a:latin typeface="Arial"/>
                <a:cs typeface="Arial"/>
              </a:rPr>
              <a:t>ЕАЭС</a:t>
            </a:r>
            <a:r>
              <a:rPr sz="20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i="1" spc="-165" dirty="0">
                <a:solidFill>
                  <a:srgbClr val="375F92"/>
                </a:solidFill>
                <a:latin typeface="Arial"/>
                <a:cs typeface="Arial"/>
              </a:rPr>
              <a:t>(Республика</a:t>
            </a:r>
            <a:r>
              <a:rPr sz="1600" b="1" i="1" spc="-1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i="1" spc="-165" dirty="0">
                <a:solidFill>
                  <a:srgbClr val="375F92"/>
                </a:solidFill>
                <a:latin typeface="Arial"/>
                <a:cs typeface="Arial"/>
              </a:rPr>
              <a:t>Беларусь,</a:t>
            </a:r>
            <a:r>
              <a:rPr sz="1600" b="1" i="1" spc="-114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i="1" spc="-175" dirty="0">
                <a:solidFill>
                  <a:srgbClr val="375F92"/>
                </a:solidFill>
                <a:latin typeface="Arial"/>
                <a:cs typeface="Arial"/>
              </a:rPr>
              <a:t>Республика</a:t>
            </a:r>
            <a:r>
              <a:rPr sz="1600" b="1" i="1" spc="-114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i="1" spc="-170" dirty="0">
                <a:solidFill>
                  <a:srgbClr val="375F92"/>
                </a:solidFill>
                <a:latin typeface="Arial"/>
                <a:cs typeface="Arial"/>
              </a:rPr>
              <a:t>Казахстан,</a:t>
            </a:r>
            <a:r>
              <a:rPr sz="1600" b="1" i="1" spc="-1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i="1" spc="-175" dirty="0">
                <a:solidFill>
                  <a:srgbClr val="375F92"/>
                </a:solidFill>
                <a:latin typeface="Arial"/>
                <a:cs typeface="Arial"/>
              </a:rPr>
              <a:t>Республика </a:t>
            </a:r>
            <a:r>
              <a:rPr sz="1600" b="1" i="1" spc="-43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i="1" spc="-175" dirty="0">
                <a:solidFill>
                  <a:srgbClr val="375F92"/>
                </a:solidFill>
                <a:latin typeface="Arial"/>
                <a:cs typeface="Arial"/>
              </a:rPr>
              <a:t>Армения,</a:t>
            </a:r>
            <a:r>
              <a:rPr sz="1600" b="1" i="1" spc="-1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i="1" spc="-170" dirty="0">
                <a:solidFill>
                  <a:srgbClr val="375F92"/>
                </a:solidFill>
                <a:latin typeface="Arial"/>
                <a:cs typeface="Arial"/>
              </a:rPr>
              <a:t>Киргизская</a:t>
            </a:r>
            <a:r>
              <a:rPr sz="1600" b="1" i="1" spc="-10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i="1" spc="-160" dirty="0">
                <a:solidFill>
                  <a:srgbClr val="375F92"/>
                </a:solidFill>
                <a:latin typeface="Arial"/>
                <a:cs typeface="Arial"/>
              </a:rPr>
              <a:t>Республика)</a:t>
            </a:r>
            <a:r>
              <a:rPr sz="2000" b="1" spc="-160" dirty="0">
                <a:solidFill>
                  <a:srgbClr val="1F487C"/>
                </a:solidFill>
                <a:latin typeface="Arial"/>
                <a:cs typeface="Arial"/>
              </a:rPr>
              <a:t>;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00">
              <a:latin typeface="Arial"/>
              <a:cs typeface="Arial"/>
            </a:endParaRPr>
          </a:p>
          <a:p>
            <a:pPr marL="375285">
              <a:lnSpc>
                <a:spcPct val="100000"/>
              </a:lnSpc>
            </a:pPr>
            <a:r>
              <a:rPr sz="1400" b="1" i="1" spc="-160" dirty="0">
                <a:solidFill>
                  <a:srgbClr val="375F92"/>
                </a:solidFill>
                <a:latin typeface="Arial"/>
                <a:cs typeface="Arial"/>
              </a:rPr>
              <a:t>*несовершеннолетние</a:t>
            </a:r>
            <a:r>
              <a:rPr sz="1400" b="1" i="1" spc="-9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физические</a:t>
            </a:r>
            <a:r>
              <a:rPr sz="1400" b="1" i="1" spc="-9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лица</a:t>
            </a:r>
            <a:r>
              <a:rPr sz="1400" b="1" i="1" spc="-8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0" dirty="0">
                <a:solidFill>
                  <a:srgbClr val="375F92"/>
                </a:solidFill>
                <a:latin typeface="Arial"/>
                <a:cs typeface="Arial"/>
              </a:rPr>
              <a:t>в</a:t>
            </a:r>
            <a:r>
              <a:rPr sz="1400" b="1" i="1" spc="-6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60" dirty="0">
                <a:solidFill>
                  <a:srgbClr val="375F92"/>
                </a:solidFill>
                <a:latin typeface="Arial"/>
                <a:cs typeface="Arial"/>
              </a:rPr>
              <a:t>возрасте</a:t>
            </a:r>
            <a:r>
              <a:rPr sz="1400" b="1" i="1" spc="-9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90" dirty="0">
                <a:solidFill>
                  <a:srgbClr val="375F92"/>
                </a:solidFill>
                <a:latin typeface="Arial"/>
                <a:cs typeface="Arial"/>
              </a:rPr>
              <a:t>от</a:t>
            </a:r>
            <a:r>
              <a:rPr sz="1400" b="1" i="1" spc="-5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40" dirty="0">
                <a:solidFill>
                  <a:srgbClr val="375F92"/>
                </a:solidFill>
                <a:latin typeface="Arial"/>
                <a:cs typeface="Arial"/>
              </a:rPr>
              <a:t>14</a:t>
            </a:r>
            <a:r>
              <a:rPr sz="1400" b="1" i="1" spc="-6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до</a:t>
            </a:r>
            <a:r>
              <a:rPr sz="1400" b="1" i="1" spc="-6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45" dirty="0">
                <a:solidFill>
                  <a:srgbClr val="375F92"/>
                </a:solidFill>
                <a:latin typeface="Arial"/>
                <a:cs typeface="Arial"/>
              </a:rPr>
              <a:t>18</a:t>
            </a:r>
            <a:r>
              <a:rPr sz="1400" b="1" i="1" spc="-6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75" dirty="0">
                <a:solidFill>
                  <a:srgbClr val="375F92"/>
                </a:solidFill>
                <a:latin typeface="Arial"/>
                <a:cs typeface="Arial"/>
              </a:rPr>
              <a:t>лет</a:t>
            </a:r>
            <a:r>
              <a:rPr sz="1400" b="1" i="1" spc="-6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0" dirty="0">
                <a:solidFill>
                  <a:srgbClr val="375F92"/>
                </a:solidFill>
                <a:latin typeface="Arial"/>
                <a:cs typeface="Arial"/>
              </a:rPr>
              <a:t>вправе</a:t>
            </a:r>
            <a:r>
              <a:rPr sz="1400" b="1" i="1" spc="-9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70" dirty="0">
                <a:solidFill>
                  <a:srgbClr val="375F92"/>
                </a:solidFill>
                <a:latin typeface="Arial"/>
                <a:cs typeface="Arial"/>
              </a:rPr>
              <a:t>вести</a:t>
            </a:r>
            <a:r>
              <a:rPr sz="1400" b="1" i="1" spc="-6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60" dirty="0">
                <a:solidFill>
                  <a:srgbClr val="375F92"/>
                </a:solidFill>
                <a:latin typeface="Arial"/>
                <a:cs typeface="Arial"/>
              </a:rPr>
              <a:t>деятельность,</a:t>
            </a:r>
            <a:endParaRPr sz="1400">
              <a:latin typeface="Arial"/>
              <a:cs typeface="Arial"/>
            </a:endParaRPr>
          </a:p>
          <a:p>
            <a:pPr marL="375285">
              <a:lnSpc>
                <a:spcPct val="100000"/>
              </a:lnSpc>
            </a:pPr>
            <a:r>
              <a:rPr sz="1400" b="1" i="1" spc="-160" dirty="0">
                <a:solidFill>
                  <a:srgbClr val="375F92"/>
                </a:solidFill>
                <a:latin typeface="Arial"/>
                <a:cs typeface="Arial"/>
              </a:rPr>
              <a:t>доходы</a:t>
            </a:r>
            <a:r>
              <a:rPr sz="1400" b="1" i="1" spc="-9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90" dirty="0">
                <a:solidFill>
                  <a:srgbClr val="375F92"/>
                </a:solidFill>
                <a:latin typeface="Arial"/>
                <a:cs typeface="Arial"/>
              </a:rPr>
              <a:t>от</a:t>
            </a:r>
            <a:r>
              <a:rPr sz="1400" b="1" i="1" spc="-7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60" dirty="0">
                <a:solidFill>
                  <a:srgbClr val="375F92"/>
                </a:solidFill>
                <a:latin typeface="Arial"/>
                <a:cs typeface="Arial"/>
              </a:rPr>
              <a:t>которой</a:t>
            </a:r>
            <a:r>
              <a:rPr sz="1400" b="1" i="1" spc="-1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65" dirty="0">
                <a:solidFill>
                  <a:srgbClr val="375F92"/>
                </a:solidFill>
                <a:latin typeface="Arial"/>
                <a:cs typeface="Arial"/>
              </a:rPr>
              <a:t>облагаются</a:t>
            </a:r>
            <a:r>
              <a:rPr sz="1400" b="1" i="1" spc="-8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налогом</a:t>
            </a:r>
            <a:r>
              <a:rPr sz="1400" b="1" i="1" spc="-10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0" dirty="0">
                <a:solidFill>
                  <a:srgbClr val="375F92"/>
                </a:solidFill>
                <a:latin typeface="Arial"/>
                <a:cs typeface="Arial"/>
              </a:rPr>
              <a:t>на</a:t>
            </a:r>
            <a:r>
              <a:rPr sz="1400" b="1" i="1" spc="-8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60" dirty="0">
                <a:solidFill>
                  <a:srgbClr val="375F92"/>
                </a:solidFill>
                <a:latin typeface="Arial"/>
                <a:cs typeface="Arial"/>
              </a:rPr>
              <a:t>профессиональный</a:t>
            </a:r>
            <a:r>
              <a:rPr sz="1400" b="1" i="1" spc="-10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0" dirty="0">
                <a:solidFill>
                  <a:srgbClr val="375F92"/>
                </a:solidFill>
                <a:latin typeface="Arial"/>
                <a:cs typeface="Arial"/>
              </a:rPr>
              <a:t>доход</a:t>
            </a:r>
            <a:r>
              <a:rPr sz="1400" b="1" i="1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60" dirty="0">
                <a:solidFill>
                  <a:srgbClr val="375F92"/>
                </a:solidFill>
                <a:latin typeface="Arial"/>
                <a:cs typeface="Arial"/>
              </a:rPr>
              <a:t>(статьи</a:t>
            </a:r>
            <a:r>
              <a:rPr sz="1400" b="1" i="1" spc="-5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30" dirty="0">
                <a:solidFill>
                  <a:srgbClr val="375F92"/>
                </a:solidFill>
                <a:latin typeface="Arial"/>
                <a:cs typeface="Arial"/>
              </a:rPr>
              <a:t>27,28</a:t>
            </a:r>
            <a:r>
              <a:rPr sz="1400" b="1" i="1" spc="-7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ГК</a:t>
            </a:r>
            <a:r>
              <a:rPr sz="1400" b="1" i="1" spc="-8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0" dirty="0">
                <a:solidFill>
                  <a:srgbClr val="375F92"/>
                </a:solidFill>
                <a:latin typeface="Arial"/>
                <a:cs typeface="Arial"/>
              </a:rPr>
              <a:t>РФ)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2000" b="1" spc="-225" dirty="0">
                <a:solidFill>
                  <a:srgbClr val="FF0000"/>
                </a:solidFill>
                <a:latin typeface="Arial"/>
                <a:cs typeface="Arial"/>
              </a:rPr>
              <a:t>индивид</a:t>
            </a:r>
            <a:r>
              <a:rPr sz="2000" b="1" spc="-210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2000" b="1" spc="-229" dirty="0">
                <a:solidFill>
                  <a:srgbClr val="FF0000"/>
                </a:solidFill>
                <a:latin typeface="Arial"/>
                <a:cs typeface="Arial"/>
              </a:rPr>
              <a:t>альны</a:t>
            </a:r>
            <a:r>
              <a:rPr sz="2000" b="1" spc="-190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000" b="1" spc="-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225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2000" b="1" spc="-21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000" b="1" spc="-220" dirty="0">
                <a:solidFill>
                  <a:srgbClr val="FF0000"/>
                </a:solidFill>
                <a:latin typeface="Arial"/>
                <a:cs typeface="Arial"/>
              </a:rPr>
              <a:t>едпр</a:t>
            </a:r>
            <a:r>
              <a:rPr sz="2000" b="1" spc="-229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2000" b="1" spc="-220" dirty="0">
                <a:solidFill>
                  <a:srgbClr val="FF0000"/>
                </a:solidFill>
                <a:latin typeface="Arial"/>
                <a:cs typeface="Arial"/>
              </a:rPr>
              <a:t>нимат</a:t>
            </a:r>
            <a:r>
              <a:rPr sz="2000" b="1" spc="-210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000" b="1" spc="-245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000" b="1" spc="-22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endParaRPr sz="2000">
              <a:latin typeface="Arial"/>
              <a:cs typeface="Arial"/>
            </a:endParaRPr>
          </a:p>
          <a:p>
            <a:pPr marL="375285">
              <a:lnSpc>
                <a:spcPct val="100000"/>
              </a:lnSpc>
              <a:spcBef>
                <a:spcPts val="20"/>
              </a:spcBef>
            </a:pPr>
            <a:r>
              <a:rPr sz="1400" b="1" i="1" spc="-120" dirty="0">
                <a:solidFill>
                  <a:srgbClr val="1F487C"/>
                </a:solidFill>
                <a:latin typeface="Arial"/>
                <a:cs typeface="Arial"/>
              </a:rPr>
              <a:t>-</a:t>
            </a:r>
            <a:r>
              <a:rPr sz="1400" b="1" i="1" spc="-120" dirty="0">
                <a:solidFill>
                  <a:srgbClr val="375F92"/>
                </a:solidFill>
                <a:latin typeface="Arial"/>
                <a:cs typeface="Arial"/>
              </a:rPr>
              <a:t>в</a:t>
            </a:r>
            <a:r>
              <a:rPr sz="1400" b="1" i="1" spc="-8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45" dirty="0">
                <a:solidFill>
                  <a:srgbClr val="375F92"/>
                </a:solidFill>
                <a:latin typeface="Arial"/>
                <a:cs typeface="Arial"/>
              </a:rPr>
              <a:t>случае</a:t>
            </a:r>
            <a:r>
              <a:rPr sz="1400" b="1" i="1" spc="-7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применения</a:t>
            </a:r>
            <a:r>
              <a:rPr sz="1400" b="1" i="1" spc="-10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65" dirty="0">
                <a:solidFill>
                  <a:srgbClr val="375F92"/>
                </a:solidFill>
                <a:latin typeface="Arial"/>
                <a:cs typeface="Arial"/>
              </a:rPr>
              <a:t>УСН/ЕСХН/ЕНВД</a:t>
            </a:r>
            <a:r>
              <a:rPr sz="1400" b="1" i="1" spc="-10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обязаны</a:t>
            </a:r>
            <a:r>
              <a:rPr sz="1400" b="1" i="1" spc="-9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65" dirty="0">
                <a:solidFill>
                  <a:srgbClr val="375F92"/>
                </a:solidFill>
                <a:latin typeface="Arial"/>
                <a:cs typeface="Arial"/>
              </a:rPr>
              <a:t>представить</a:t>
            </a:r>
            <a:r>
              <a:rPr sz="1400" b="1" i="1" spc="-9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в</a:t>
            </a:r>
            <a:r>
              <a:rPr sz="1400" b="1" i="1" spc="-6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60" dirty="0">
                <a:solidFill>
                  <a:srgbClr val="375F92"/>
                </a:solidFill>
                <a:latin typeface="Arial"/>
                <a:cs typeface="Arial"/>
              </a:rPr>
              <a:t>течение</a:t>
            </a:r>
            <a:r>
              <a:rPr sz="1400" b="1" i="1" spc="-8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0" dirty="0">
                <a:solidFill>
                  <a:srgbClr val="375F92"/>
                </a:solidFill>
                <a:latin typeface="Arial"/>
                <a:cs typeface="Arial"/>
              </a:rPr>
              <a:t>одного</a:t>
            </a:r>
            <a:r>
              <a:rPr sz="1400" b="1" i="1" spc="-9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месяца</a:t>
            </a:r>
            <a:r>
              <a:rPr sz="1400" b="1" i="1" spc="-9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0" dirty="0">
                <a:solidFill>
                  <a:srgbClr val="375F92"/>
                </a:solidFill>
                <a:latin typeface="Arial"/>
                <a:cs typeface="Arial"/>
              </a:rPr>
              <a:t>со</a:t>
            </a:r>
            <a:r>
              <a:rPr sz="1400" b="1" i="1" spc="-6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дня</a:t>
            </a:r>
            <a:endParaRPr sz="1400">
              <a:latin typeface="Arial"/>
              <a:cs typeface="Arial"/>
            </a:endParaRPr>
          </a:p>
          <a:p>
            <a:pPr marL="375285">
              <a:lnSpc>
                <a:spcPct val="100000"/>
              </a:lnSpc>
            </a:pPr>
            <a:r>
              <a:rPr sz="1400" b="1" i="1" spc="-160" dirty="0">
                <a:solidFill>
                  <a:srgbClr val="375F92"/>
                </a:solidFill>
                <a:latin typeface="Arial"/>
                <a:cs typeface="Arial"/>
              </a:rPr>
              <a:t>постановки</a:t>
            </a:r>
            <a:r>
              <a:rPr sz="1400" b="1" i="1" spc="-9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0" dirty="0">
                <a:solidFill>
                  <a:srgbClr val="375F92"/>
                </a:solidFill>
                <a:latin typeface="Arial"/>
                <a:cs typeface="Arial"/>
              </a:rPr>
              <a:t>на</a:t>
            </a:r>
            <a:r>
              <a:rPr sz="1400" b="1" i="1" spc="-8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65" dirty="0">
                <a:solidFill>
                  <a:srgbClr val="375F92"/>
                </a:solidFill>
                <a:latin typeface="Arial"/>
                <a:cs typeface="Arial"/>
              </a:rPr>
              <a:t>учет</a:t>
            </a:r>
            <a:r>
              <a:rPr sz="1400" b="1" i="1" spc="-5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0" dirty="0">
                <a:solidFill>
                  <a:srgbClr val="375F92"/>
                </a:solidFill>
                <a:latin typeface="Arial"/>
                <a:cs typeface="Arial"/>
              </a:rPr>
              <a:t>в</a:t>
            </a:r>
            <a:r>
              <a:rPr sz="1400" b="1" i="1" spc="-7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качестве</a:t>
            </a:r>
            <a:r>
              <a:rPr sz="1400" b="1" i="1" spc="-7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60" dirty="0">
                <a:solidFill>
                  <a:srgbClr val="375F92"/>
                </a:solidFill>
                <a:latin typeface="Arial"/>
                <a:cs typeface="Arial"/>
              </a:rPr>
              <a:t>налогоплательщика</a:t>
            </a:r>
            <a:r>
              <a:rPr sz="1400" b="1" i="1" spc="-10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85" dirty="0">
                <a:solidFill>
                  <a:srgbClr val="375F92"/>
                </a:solidFill>
                <a:latin typeface="Arial"/>
                <a:cs typeface="Arial"/>
              </a:rPr>
              <a:t>НПД</a:t>
            </a:r>
            <a:r>
              <a:rPr sz="1400" b="1" i="1" spc="-7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уведомление</a:t>
            </a:r>
            <a:r>
              <a:rPr sz="1400" b="1" i="1" spc="-10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о</a:t>
            </a:r>
            <a:r>
              <a:rPr sz="1400" b="1" i="1" spc="-6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60" dirty="0">
                <a:solidFill>
                  <a:srgbClr val="375F92"/>
                </a:solidFill>
                <a:latin typeface="Arial"/>
                <a:cs typeface="Arial"/>
              </a:rPr>
              <a:t>прекращении</a:t>
            </a:r>
            <a:r>
              <a:rPr sz="1400" b="1" i="1" spc="-10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применения</a:t>
            </a:r>
            <a:endParaRPr sz="1400">
              <a:latin typeface="Arial"/>
              <a:cs typeface="Arial"/>
            </a:endParaRPr>
          </a:p>
          <a:p>
            <a:pPr marL="375285">
              <a:lnSpc>
                <a:spcPct val="100000"/>
              </a:lnSpc>
              <a:spcBef>
                <a:spcPts val="5"/>
              </a:spcBef>
            </a:pPr>
            <a:r>
              <a:rPr sz="1400" b="1" i="1" spc="-160" dirty="0">
                <a:solidFill>
                  <a:srgbClr val="375F92"/>
                </a:solidFill>
                <a:latin typeface="Arial"/>
                <a:cs typeface="Arial"/>
              </a:rPr>
              <a:t>УСН/ЕСХН/ЕНВД;</a:t>
            </a:r>
            <a:endParaRPr sz="1400">
              <a:latin typeface="Arial"/>
              <a:cs typeface="Arial"/>
            </a:endParaRPr>
          </a:p>
          <a:p>
            <a:pPr marL="375285" marR="5080">
              <a:lnSpc>
                <a:spcPct val="100000"/>
              </a:lnSpc>
            </a:pPr>
            <a:r>
              <a:rPr sz="1400" b="1" i="1" spc="-120" dirty="0">
                <a:solidFill>
                  <a:srgbClr val="375F92"/>
                </a:solidFill>
                <a:latin typeface="Arial"/>
                <a:cs typeface="Arial"/>
              </a:rPr>
              <a:t>-в</a:t>
            </a:r>
            <a:r>
              <a:rPr sz="1400" b="1" i="1" spc="-8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45" dirty="0">
                <a:solidFill>
                  <a:srgbClr val="375F92"/>
                </a:solidFill>
                <a:latin typeface="Arial"/>
                <a:cs typeface="Arial"/>
              </a:rPr>
              <a:t>случае</a:t>
            </a:r>
            <a:r>
              <a:rPr sz="1400" b="1" i="1" spc="-8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применения</a:t>
            </a:r>
            <a:r>
              <a:rPr sz="1400" b="1" i="1" spc="-1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85" dirty="0">
                <a:solidFill>
                  <a:srgbClr val="375F92"/>
                </a:solidFill>
                <a:latin typeface="Arial"/>
                <a:cs typeface="Arial"/>
              </a:rPr>
              <a:t>ПСН</a:t>
            </a:r>
            <a:r>
              <a:rPr sz="1400" b="1" i="1" spc="-7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40" dirty="0">
                <a:solidFill>
                  <a:srgbClr val="375F92"/>
                </a:solidFill>
                <a:latin typeface="Arial"/>
                <a:cs typeface="Arial"/>
              </a:rPr>
              <a:t>–</a:t>
            </a:r>
            <a:r>
              <a:rPr sz="1400" b="1" i="1" spc="-6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60" dirty="0">
                <a:solidFill>
                  <a:srgbClr val="375F92"/>
                </a:solidFill>
                <a:latin typeface="Arial"/>
                <a:cs typeface="Arial"/>
              </a:rPr>
              <a:t>только</a:t>
            </a:r>
            <a:r>
              <a:rPr sz="1400" b="1" i="1" spc="-8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0" dirty="0">
                <a:solidFill>
                  <a:srgbClr val="375F92"/>
                </a:solidFill>
                <a:latin typeface="Arial"/>
                <a:cs typeface="Arial"/>
              </a:rPr>
              <a:t>после</a:t>
            </a:r>
            <a:r>
              <a:rPr sz="1400" b="1" i="1" spc="-9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0" dirty="0">
                <a:solidFill>
                  <a:srgbClr val="375F92"/>
                </a:solidFill>
                <a:latin typeface="Arial"/>
                <a:cs typeface="Arial"/>
              </a:rPr>
              <a:t>окончания</a:t>
            </a:r>
            <a:r>
              <a:rPr sz="1400" b="1" i="1" spc="-1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60" dirty="0">
                <a:solidFill>
                  <a:srgbClr val="375F92"/>
                </a:solidFill>
                <a:latin typeface="Arial"/>
                <a:cs typeface="Arial"/>
              </a:rPr>
              <a:t>действия</a:t>
            </a:r>
            <a:r>
              <a:rPr sz="1400" b="1" i="1" spc="-8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70" dirty="0">
                <a:solidFill>
                  <a:srgbClr val="375F92"/>
                </a:solidFill>
                <a:latin typeface="Arial"/>
                <a:cs typeface="Arial"/>
              </a:rPr>
              <a:t>патента</a:t>
            </a:r>
            <a:r>
              <a:rPr sz="1400" b="1" i="1" spc="-8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или</a:t>
            </a:r>
            <a:r>
              <a:rPr sz="1400" b="1" i="1" spc="-8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уведомления</a:t>
            </a:r>
            <a:r>
              <a:rPr sz="1400" b="1" i="1" spc="-1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0" dirty="0">
                <a:solidFill>
                  <a:srgbClr val="375F92"/>
                </a:solidFill>
                <a:latin typeface="Arial"/>
                <a:cs typeface="Arial"/>
              </a:rPr>
              <a:t>налогового </a:t>
            </a:r>
            <a:r>
              <a:rPr sz="1400" b="1" i="1" spc="-37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0" dirty="0">
                <a:solidFill>
                  <a:srgbClr val="375F92"/>
                </a:solidFill>
                <a:latin typeface="Arial"/>
                <a:cs typeface="Arial"/>
              </a:rPr>
              <a:t>органа</a:t>
            </a:r>
            <a:r>
              <a:rPr sz="1400" b="1" i="1" spc="-10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5" dirty="0">
                <a:solidFill>
                  <a:srgbClr val="375F92"/>
                </a:solidFill>
                <a:latin typeface="Arial"/>
                <a:cs typeface="Arial"/>
              </a:rPr>
              <a:t>о</a:t>
            </a:r>
            <a:r>
              <a:rPr sz="1400" b="1" i="1" spc="-7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60" dirty="0">
                <a:solidFill>
                  <a:srgbClr val="375F92"/>
                </a:solidFill>
                <a:latin typeface="Arial"/>
                <a:cs typeface="Arial"/>
              </a:rPr>
              <a:t>прекращении</a:t>
            </a:r>
            <a:r>
              <a:rPr sz="1400" b="1" i="1" spc="-1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60" dirty="0">
                <a:solidFill>
                  <a:srgbClr val="375F92"/>
                </a:solidFill>
                <a:latin typeface="Arial"/>
                <a:cs typeface="Arial"/>
              </a:rPr>
              <a:t>такой</a:t>
            </a:r>
            <a:r>
              <a:rPr sz="1400" b="1" i="1" spc="-7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400" b="1" i="1" spc="-150" dirty="0">
                <a:solidFill>
                  <a:srgbClr val="375F92"/>
                </a:solidFill>
                <a:latin typeface="Arial"/>
                <a:cs typeface="Arial"/>
              </a:rPr>
              <a:t>деятельности).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86889" y="686816"/>
            <a:ext cx="53378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В </a:t>
            </a:r>
            <a:r>
              <a:rPr spc="-10" dirty="0"/>
              <a:t>каких</a:t>
            </a:r>
            <a:r>
              <a:rPr spc="15" dirty="0"/>
              <a:t> </a:t>
            </a:r>
            <a:r>
              <a:rPr spc="-10" dirty="0"/>
              <a:t>сферах</a:t>
            </a:r>
            <a:r>
              <a:rPr spc="15" dirty="0"/>
              <a:t> </a:t>
            </a:r>
            <a:r>
              <a:rPr spc="-15" dirty="0"/>
              <a:t>применяется</a:t>
            </a:r>
            <a:r>
              <a:rPr spc="45" dirty="0"/>
              <a:t> </a:t>
            </a:r>
            <a:r>
              <a:rPr spc="-5" dirty="0"/>
              <a:t>НПД: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5"/>
              </a:lnSpc>
            </a:pPr>
            <a:fld id="{81D60167-4931-47E6-BA6A-407CBD079E47}" type="slidenum">
              <a:rPr dirty="0"/>
              <a:pPr marL="38100">
                <a:lnSpc>
                  <a:spcPts val="2095"/>
                </a:lnSpc>
              </a:pPr>
              <a:t>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751738" y="1544523"/>
            <a:ext cx="5739130" cy="39897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сдача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аренду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87C"/>
                </a:solidFill>
                <a:latin typeface="Calibri"/>
                <a:cs typeface="Calibri"/>
              </a:rPr>
              <a:t>(найм)</a:t>
            </a:r>
            <a:r>
              <a:rPr sz="200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жилых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помещений</a:t>
            </a:r>
            <a:r>
              <a:rPr sz="2000" b="1" spc="-5" dirty="0">
                <a:solidFill>
                  <a:srgbClr val="1F487C"/>
                </a:solidFill>
                <a:latin typeface="Calibri"/>
                <a:cs typeface="Calibri"/>
              </a:rPr>
              <a:t>;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парикмахерские</a:t>
            </a:r>
            <a:r>
              <a:rPr sz="20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косметические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услуги</a:t>
            </a:r>
            <a:r>
              <a:rPr sz="2000" b="1" spc="-5" dirty="0">
                <a:solidFill>
                  <a:srgbClr val="1F487C"/>
                </a:solidFill>
                <a:latin typeface="Calibri"/>
                <a:cs typeface="Calibri"/>
              </a:rPr>
              <a:t>;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грузо-пассажирские</a:t>
            </a:r>
            <a:r>
              <a:rPr sz="20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перевозки;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2000" b="1" spc="-5" dirty="0">
                <a:solidFill>
                  <a:srgbClr val="1F487C"/>
                </a:solidFill>
                <a:latin typeface="Calibri"/>
                <a:cs typeface="Calibri"/>
              </a:rPr>
              <a:t>строительные</a:t>
            </a:r>
            <a:r>
              <a:rPr sz="2000" b="1" spc="-6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87C"/>
                </a:solidFill>
                <a:latin typeface="Calibri"/>
                <a:cs typeface="Calibri"/>
              </a:rPr>
              <a:t>и</a:t>
            </a:r>
            <a:r>
              <a:rPr sz="2000" b="1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F487C"/>
                </a:solidFill>
                <a:latin typeface="Calibri"/>
                <a:cs typeface="Calibri"/>
              </a:rPr>
              <a:t>ремонтные</a:t>
            </a:r>
            <a:r>
              <a:rPr sz="2000" b="1" spc="-6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87C"/>
                </a:solidFill>
                <a:latin typeface="Calibri"/>
                <a:cs typeface="Calibri"/>
              </a:rPr>
              <a:t>работы;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2000" b="1" spc="-5" dirty="0">
                <a:solidFill>
                  <a:srgbClr val="1F487C"/>
                </a:solidFill>
                <a:latin typeface="Calibri"/>
                <a:cs typeface="Calibri"/>
              </a:rPr>
              <a:t>ремонт</a:t>
            </a:r>
            <a:r>
              <a:rPr sz="2000" b="1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F487C"/>
                </a:solidFill>
                <a:latin typeface="Calibri"/>
                <a:cs typeface="Calibri"/>
              </a:rPr>
              <a:t>бытовой</a:t>
            </a:r>
            <a:r>
              <a:rPr sz="2000" b="1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F487C"/>
                </a:solidFill>
                <a:latin typeface="Calibri"/>
                <a:cs typeface="Calibri"/>
              </a:rPr>
              <a:t>техники</a:t>
            </a:r>
            <a:r>
              <a:rPr sz="2000" b="1" spc="-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87C"/>
                </a:solidFill>
                <a:latin typeface="Calibri"/>
                <a:cs typeface="Calibri"/>
              </a:rPr>
              <a:t>и</a:t>
            </a:r>
            <a:r>
              <a:rPr sz="200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F487C"/>
                </a:solidFill>
                <a:latin typeface="Calibri"/>
                <a:cs typeface="Calibri"/>
              </a:rPr>
              <a:t>электроники;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b="1" spc="-5" dirty="0">
                <a:solidFill>
                  <a:srgbClr val="1F487C"/>
                </a:solidFill>
                <a:latin typeface="Calibri"/>
                <a:cs typeface="Calibri"/>
              </a:rPr>
              <a:t>ремонт</a:t>
            </a:r>
            <a:r>
              <a:rPr sz="20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F487C"/>
                </a:solidFill>
                <a:latin typeface="Calibri"/>
                <a:cs typeface="Calibri"/>
              </a:rPr>
              <a:t>обуви</a:t>
            </a:r>
            <a:r>
              <a:rPr sz="20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87C"/>
                </a:solidFill>
                <a:latin typeface="Calibri"/>
                <a:cs typeface="Calibri"/>
              </a:rPr>
              <a:t>и</a:t>
            </a:r>
            <a:r>
              <a:rPr sz="20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F487C"/>
                </a:solidFill>
                <a:latin typeface="Calibri"/>
                <a:cs typeface="Calibri"/>
              </a:rPr>
              <a:t>различных</a:t>
            </a:r>
            <a:r>
              <a:rPr sz="2000" b="1" spc="-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87C"/>
                </a:solidFill>
                <a:latin typeface="Calibri"/>
                <a:cs typeface="Calibri"/>
              </a:rPr>
              <a:t>вещей;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услуги</a:t>
            </a:r>
            <a:r>
              <a:rPr sz="20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репетитора</a:t>
            </a:r>
            <a:r>
              <a:rPr sz="2000" b="1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000" b="1" spc="-6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F487C"/>
                </a:solidFill>
                <a:latin typeface="Calibri"/>
                <a:cs typeface="Calibri"/>
              </a:rPr>
              <a:t>переводчика;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2000" b="1" spc="-10" dirty="0">
                <a:solidFill>
                  <a:srgbClr val="1F487C"/>
                </a:solidFill>
                <a:latin typeface="Calibri"/>
                <a:cs typeface="Calibri"/>
              </a:rPr>
              <a:t>проведение</a:t>
            </a:r>
            <a:r>
              <a:rPr sz="20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F487C"/>
                </a:solidFill>
                <a:latin typeface="Calibri"/>
                <a:cs typeface="Calibri"/>
              </a:rPr>
              <a:t>праздничных</a:t>
            </a:r>
            <a:r>
              <a:rPr sz="2000" b="1" spc="-5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87C"/>
                </a:solidFill>
                <a:latin typeface="Calibri"/>
                <a:cs typeface="Calibri"/>
              </a:rPr>
              <a:t>мероприятий;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фото-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видеосъемка</a:t>
            </a:r>
            <a:r>
              <a:rPr sz="2000" b="1" spc="-10" dirty="0">
                <a:solidFill>
                  <a:srgbClr val="1F487C"/>
                </a:solidFill>
                <a:latin typeface="Calibri"/>
                <a:cs typeface="Calibri"/>
              </a:rPr>
              <a:t>;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ts val="2395"/>
              </a:lnSpc>
              <a:buFont typeface="Wingdings"/>
              <a:buChar char=""/>
              <a:tabLst>
                <a:tab pos="299720" algn="l"/>
              </a:tabLst>
            </a:pP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продажа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продукции</a:t>
            </a:r>
            <a:r>
              <a:rPr sz="20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собственного</a:t>
            </a:r>
            <a:r>
              <a:rPr sz="20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производства;</a:t>
            </a:r>
            <a:endParaRPr sz="2000">
              <a:latin typeface="Calibri"/>
              <a:cs typeface="Calibri"/>
            </a:endParaRPr>
          </a:p>
          <a:p>
            <a:pPr marL="299085" marR="105410" indent="-287020">
              <a:lnSpc>
                <a:spcPts val="2410"/>
              </a:lnSpc>
              <a:spcBef>
                <a:spcPts val="7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консультационные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услуги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87C"/>
                </a:solidFill>
                <a:latin typeface="Calibri"/>
                <a:cs typeface="Calibri"/>
              </a:rPr>
              <a:t>(кроме</a:t>
            </a:r>
            <a:r>
              <a:rPr sz="20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F487C"/>
                </a:solidFill>
                <a:latin typeface="Calibri"/>
                <a:cs typeface="Calibri"/>
              </a:rPr>
              <a:t>адвокатских</a:t>
            </a:r>
            <a:r>
              <a:rPr sz="20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87C"/>
                </a:solidFill>
                <a:latin typeface="Calibri"/>
                <a:cs typeface="Calibri"/>
              </a:rPr>
              <a:t>и </a:t>
            </a:r>
            <a:r>
              <a:rPr sz="2000" b="1" spc="-4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F487C"/>
                </a:solidFill>
                <a:latin typeface="Calibri"/>
                <a:cs typeface="Calibri"/>
              </a:rPr>
              <a:t>посреднических)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20"/>
              </a:lnSpc>
            </a:pPr>
            <a:r>
              <a:rPr sz="2000" b="1" dirty="0">
                <a:solidFill>
                  <a:srgbClr val="1F487C"/>
                </a:solidFill>
                <a:latin typeface="Calibri"/>
                <a:cs typeface="Calibri"/>
              </a:rPr>
              <a:t>и</a:t>
            </a:r>
            <a:r>
              <a:rPr sz="20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F487C"/>
                </a:solidFill>
                <a:latin typeface="Calibri"/>
                <a:cs typeface="Calibri"/>
              </a:rPr>
              <a:t>прочее…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75929" y="5989726"/>
            <a:ext cx="16065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Ограничения</a:t>
            </a:r>
            <a:r>
              <a:rPr dirty="0"/>
              <a:t> </a:t>
            </a:r>
            <a:r>
              <a:rPr spc="-5" dirty="0"/>
              <a:t>по</a:t>
            </a:r>
            <a:r>
              <a:rPr dirty="0"/>
              <a:t> </a:t>
            </a:r>
            <a:r>
              <a:rPr spc="-10" dirty="0"/>
              <a:t>применению</a:t>
            </a:r>
            <a:r>
              <a:rPr spc="45" dirty="0"/>
              <a:t> </a:t>
            </a:r>
            <a:r>
              <a:rPr spc="-5" dirty="0"/>
              <a:t>НПД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3870" y="1617979"/>
            <a:ext cx="7994015" cy="4170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55600" marR="158750" indent="-343535">
              <a:lnSpc>
                <a:spcPts val="1910"/>
              </a:lnSpc>
              <a:spcBef>
                <a:spcPts val="165"/>
              </a:spcBef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реализация</a:t>
            </a:r>
            <a:r>
              <a:rPr sz="1600" b="1" spc="-7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подакцизных</a:t>
            </a:r>
            <a:r>
              <a:rPr sz="1600" b="1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товаров</a:t>
            </a:r>
            <a:r>
              <a:rPr sz="16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(например,</a:t>
            </a:r>
            <a:r>
              <a:rPr sz="1600" b="1" spc="-10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375F92"/>
                </a:solidFill>
                <a:latin typeface="Arial"/>
                <a:cs typeface="Arial"/>
              </a:rPr>
              <a:t>бензина,</a:t>
            </a:r>
            <a:r>
              <a:rPr sz="1600" b="1" spc="-9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алкогольных</a:t>
            </a:r>
            <a:r>
              <a:rPr sz="1600" b="1" spc="-5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375F92"/>
                </a:solidFill>
                <a:latin typeface="Arial"/>
                <a:cs typeface="Arial"/>
              </a:rPr>
              <a:t>напитков,</a:t>
            </a:r>
            <a:r>
              <a:rPr sz="1600" b="1" spc="-9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55" dirty="0">
                <a:solidFill>
                  <a:srgbClr val="375F92"/>
                </a:solidFill>
                <a:latin typeface="Arial"/>
                <a:cs typeface="Arial"/>
              </a:rPr>
              <a:t>сигарет)</a:t>
            </a:r>
            <a:r>
              <a:rPr sz="1600" b="1" spc="-8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и </a:t>
            </a:r>
            <a:r>
              <a:rPr sz="1600" b="1" spc="-43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товаров,</a:t>
            </a:r>
            <a:r>
              <a:rPr sz="1600" b="1" spc="-9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90" dirty="0">
                <a:solidFill>
                  <a:srgbClr val="375F92"/>
                </a:solidFill>
                <a:latin typeface="Arial"/>
                <a:cs typeface="Arial"/>
              </a:rPr>
              <a:t>подлежащих</a:t>
            </a:r>
            <a:r>
              <a:rPr sz="1600" b="1" spc="-8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обязательной</a:t>
            </a:r>
            <a:r>
              <a:rPr sz="1600" b="1" spc="-9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маркировке</a:t>
            </a:r>
            <a:r>
              <a:rPr sz="1600" b="1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0" dirty="0">
                <a:solidFill>
                  <a:srgbClr val="FF0000"/>
                </a:solidFill>
                <a:latin typeface="Arial"/>
                <a:cs typeface="Arial"/>
              </a:rPr>
              <a:t>;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"/>
            </a:pPr>
            <a:endParaRPr sz="1650">
              <a:latin typeface="Arial"/>
              <a:cs typeface="Arial"/>
            </a:endParaRPr>
          </a:p>
          <a:p>
            <a:pPr marL="355600" marR="311785" indent="-343535">
              <a:lnSpc>
                <a:spcPts val="1910"/>
              </a:lnSpc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перепродажа</a:t>
            </a:r>
            <a:r>
              <a:rPr sz="16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FF0000"/>
                </a:solidFill>
                <a:latin typeface="Arial"/>
                <a:cs typeface="Arial"/>
              </a:rPr>
              <a:t>товаров</a:t>
            </a: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,</a:t>
            </a:r>
            <a:r>
              <a:rPr sz="1600" b="1" spc="-8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имущественных</a:t>
            </a:r>
            <a:r>
              <a:rPr sz="1600" b="1" spc="-10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прав</a:t>
            </a:r>
            <a:r>
              <a:rPr sz="1600" b="1" spc="-8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375F92"/>
                </a:solidFill>
                <a:latin typeface="Arial"/>
                <a:cs typeface="Arial"/>
              </a:rPr>
              <a:t>(кроме</a:t>
            </a:r>
            <a:r>
              <a:rPr sz="1600" b="1" spc="-8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имущества,</a:t>
            </a:r>
            <a:r>
              <a:rPr sz="1600" b="1" spc="-8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ранее</a:t>
            </a:r>
            <a:r>
              <a:rPr sz="1600" b="1" spc="-1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используемого</a:t>
            </a:r>
            <a:r>
              <a:rPr sz="1600" b="1" spc="-9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в </a:t>
            </a:r>
            <a:r>
              <a:rPr sz="1600" b="1" spc="-42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5" dirty="0">
                <a:solidFill>
                  <a:srgbClr val="375F92"/>
                </a:solidFill>
                <a:latin typeface="Arial"/>
                <a:cs typeface="Arial"/>
              </a:rPr>
              <a:t>личных</a:t>
            </a:r>
            <a:r>
              <a:rPr sz="1600" b="1" spc="-7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55" dirty="0">
                <a:solidFill>
                  <a:srgbClr val="375F92"/>
                </a:solidFill>
                <a:latin typeface="Arial"/>
                <a:cs typeface="Arial"/>
              </a:rPr>
              <a:t>целях);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"/>
            </a:pPr>
            <a:endParaRPr sz="16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1600" b="1" spc="-170" dirty="0">
                <a:solidFill>
                  <a:srgbClr val="FF0000"/>
                </a:solidFill>
                <a:latin typeface="Arial"/>
                <a:cs typeface="Arial"/>
              </a:rPr>
              <a:t>доб</a:t>
            </a:r>
            <a:r>
              <a:rPr sz="1600" b="1" spc="-245" dirty="0">
                <a:solidFill>
                  <a:srgbClr val="FF0000"/>
                </a:solidFill>
                <a:latin typeface="Arial"/>
                <a:cs typeface="Arial"/>
              </a:rPr>
              <a:t>ы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ч</a:t>
            </a:r>
            <a:r>
              <a:rPr sz="1600" b="1" spc="-16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6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6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10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600" b="1" spc="-185" dirty="0">
                <a:solidFill>
                  <a:srgbClr val="FF0000"/>
                </a:solidFill>
                <a:latin typeface="Arial"/>
                <a:cs typeface="Arial"/>
              </a:rPr>
              <a:t>или</a:t>
            </a:r>
            <a:r>
              <a:rPr sz="1600" b="1" spc="-110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1600" b="1" spc="-145" dirty="0">
                <a:solidFill>
                  <a:srgbClr val="FF0000"/>
                </a:solidFill>
                <a:latin typeface="Arial"/>
                <a:cs typeface="Arial"/>
              </a:rPr>
              <a:t>/ре</a:t>
            </a:r>
            <a:r>
              <a:rPr sz="1600" b="1" spc="-16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600" b="1" spc="-185" dirty="0">
                <a:solidFill>
                  <a:srgbClr val="FF0000"/>
                </a:solidFill>
                <a:latin typeface="Arial"/>
                <a:cs typeface="Arial"/>
              </a:rPr>
              <a:t>ли</a:t>
            </a:r>
            <a:r>
              <a:rPr sz="1600" b="1" spc="-155" dirty="0">
                <a:solidFill>
                  <a:srgbClr val="FF0000"/>
                </a:solidFill>
                <a:latin typeface="Arial"/>
                <a:cs typeface="Arial"/>
              </a:rPr>
              <a:t>з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аци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16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85" dirty="0">
                <a:solidFill>
                  <a:srgbClr val="375F92"/>
                </a:solidFill>
                <a:latin typeface="Arial"/>
                <a:cs typeface="Arial"/>
              </a:rPr>
              <a:t>п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о</a:t>
            </a: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лезных</a:t>
            </a:r>
            <a:r>
              <a:rPr sz="1600" b="1" spc="-10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ис</a:t>
            </a:r>
            <a:r>
              <a:rPr sz="1600" b="1" spc="-145" dirty="0">
                <a:solidFill>
                  <a:srgbClr val="375F92"/>
                </a:solidFill>
                <a:latin typeface="Arial"/>
                <a:cs typeface="Arial"/>
              </a:rPr>
              <a:t>к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оп</a:t>
            </a: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а</a:t>
            </a: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е</a:t>
            </a: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мых;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har char=""/>
            </a:pPr>
            <a:endParaRPr sz="1700">
              <a:latin typeface="Arial"/>
              <a:cs typeface="Arial"/>
            </a:endParaRPr>
          </a:p>
          <a:p>
            <a:pPr marL="355600" marR="611505" indent="-343535">
              <a:lnSpc>
                <a:spcPts val="1910"/>
              </a:lnSpc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деятельность 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FF0000"/>
                </a:solidFill>
                <a:latin typeface="Arial"/>
                <a:cs typeface="Arial"/>
              </a:rPr>
              <a:t>интересах другого 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лица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на основе договоров</a:t>
            </a: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поручения </a:t>
            </a: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(комиссии, </a:t>
            </a:r>
            <a:r>
              <a:rPr sz="1600" b="1" spc="-43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FF0000"/>
                </a:solidFill>
                <a:latin typeface="Arial"/>
                <a:cs typeface="Arial"/>
              </a:rPr>
              <a:t>агентского</a:t>
            </a:r>
            <a:r>
              <a:rPr sz="1600" b="1" spc="-1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55" dirty="0">
                <a:solidFill>
                  <a:srgbClr val="375F92"/>
                </a:solidFill>
                <a:latin typeface="Arial"/>
                <a:cs typeface="Arial"/>
              </a:rPr>
              <a:t>договора);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har char=""/>
            </a:pPr>
            <a:endParaRPr sz="160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оказание</a:t>
            </a:r>
            <a:r>
              <a:rPr sz="1600" b="1" spc="-10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услуг</a:t>
            </a:r>
            <a:r>
              <a:rPr sz="1600" b="1" spc="-7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по</a:t>
            </a:r>
            <a:r>
              <a:rPr sz="16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FF0000"/>
                </a:solidFill>
                <a:latin typeface="Arial"/>
                <a:cs typeface="Arial"/>
              </a:rPr>
              <a:t>доставке</a:t>
            </a:r>
            <a:r>
              <a:rPr sz="16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товаров</a:t>
            </a:r>
            <a:r>
              <a:rPr sz="16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375F92"/>
                </a:solidFill>
                <a:latin typeface="Arial"/>
                <a:cs typeface="Arial"/>
              </a:rPr>
              <a:t>с</a:t>
            </a:r>
            <a:r>
              <a:rPr sz="1600" b="1" spc="-8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90" dirty="0">
                <a:solidFill>
                  <a:srgbClr val="375F92"/>
                </a:solidFill>
                <a:latin typeface="Arial"/>
                <a:cs typeface="Arial"/>
              </a:rPr>
              <a:t>приемом</a:t>
            </a:r>
            <a:r>
              <a:rPr sz="1600" b="1" spc="-9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(передачей)</a:t>
            </a:r>
            <a:r>
              <a:rPr sz="1600" b="1" spc="-10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платежей</a:t>
            </a:r>
            <a:r>
              <a:rPr sz="1600" b="1" spc="-10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за</a:t>
            </a:r>
            <a:r>
              <a:rPr sz="1600" b="1" spc="-7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указанные</a:t>
            </a:r>
            <a:r>
              <a:rPr sz="1600" b="1" spc="-114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товары </a:t>
            </a:r>
            <a:r>
              <a:rPr sz="1600" b="1" spc="-43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в</a:t>
            </a:r>
            <a:r>
              <a:rPr sz="1600" b="1" spc="-8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375F92"/>
                </a:solidFill>
                <a:latin typeface="Arial"/>
                <a:cs typeface="Arial"/>
              </a:rPr>
              <a:t>интересах</a:t>
            </a:r>
            <a:r>
              <a:rPr sz="1600" b="1" spc="-13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других</a:t>
            </a:r>
            <a:r>
              <a:rPr sz="1600" b="1" spc="-7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5" dirty="0">
                <a:solidFill>
                  <a:srgbClr val="375F92"/>
                </a:solidFill>
                <a:latin typeface="Arial"/>
                <a:cs typeface="Arial"/>
              </a:rPr>
              <a:t>лиц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"/>
            </a:pPr>
            <a:endParaRPr sz="165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применение</a:t>
            </a:r>
            <a:r>
              <a:rPr sz="1600" b="1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иных</a:t>
            </a:r>
            <a:r>
              <a:rPr sz="1600" b="1" spc="-8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специальных</a:t>
            </a:r>
            <a:r>
              <a:rPr sz="1600" b="1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налоговых</a:t>
            </a:r>
            <a:r>
              <a:rPr sz="16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режимов</a:t>
            </a: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;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har char=""/>
            </a:pPr>
            <a:endParaRPr sz="165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доход</a:t>
            </a:r>
            <a:r>
              <a:rPr sz="16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в</a:t>
            </a:r>
            <a:r>
              <a:rPr sz="1600" b="1" spc="-7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календарном</a:t>
            </a:r>
            <a:r>
              <a:rPr sz="1600" b="1" spc="-10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375F92"/>
                </a:solidFill>
                <a:latin typeface="Arial"/>
                <a:cs typeface="Arial"/>
              </a:rPr>
              <a:t>году</a:t>
            </a:r>
            <a:r>
              <a:rPr sz="1600" b="1" spc="-6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5" dirty="0">
                <a:solidFill>
                  <a:srgbClr val="FF0000"/>
                </a:solidFill>
                <a:latin typeface="Arial"/>
                <a:cs typeface="Arial"/>
              </a:rPr>
              <a:t>превысил</a:t>
            </a:r>
            <a:r>
              <a:rPr sz="1600" b="1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40" dirty="0">
                <a:solidFill>
                  <a:srgbClr val="FF0000"/>
                </a:solidFill>
                <a:latin typeface="Arial"/>
                <a:cs typeface="Arial"/>
              </a:rPr>
              <a:t>2,4</a:t>
            </a:r>
            <a:r>
              <a:rPr sz="16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FF0000"/>
                </a:solidFill>
                <a:latin typeface="Arial"/>
                <a:cs typeface="Arial"/>
              </a:rPr>
              <a:t>млн.</a:t>
            </a:r>
            <a:r>
              <a:rPr sz="1600" b="1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FF0000"/>
                </a:solidFill>
                <a:latin typeface="Arial"/>
                <a:cs typeface="Arial"/>
              </a:rPr>
              <a:t>рублей</a:t>
            </a:r>
            <a:r>
              <a:rPr sz="1600" b="1" spc="-165" dirty="0">
                <a:solidFill>
                  <a:srgbClr val="375F92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77874" y="6139688"/>
            <a:ext cx="38665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55" dirty="0">
                <a:solidFill>
                  <a:srgbClr val="C00000"/>
                </a:solidFill>
                <a:latin typeface="Arial"/>
                <a:cs typeface="Arial"/>
              </a:rPr>
              <a:t>Автоматизирован</a:t>
            </a:r>
            <a:r>
              <a:rPr sz="14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0" dirty="0">
                <a:solidFill>
                  <a:srgbClr val="C00000"/>
                </a:solidFill>
                <a:latin typeface="Arial"/>
                <a:cs typeface="Arial"/>
              </a:rPr>
              <a:t>контроль</a:t>
            </a:r>
            <a:r>
              <a:rPr sz="14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5" dirty="0">
                <a:solidFill>
                  <a:srgbClr val="C00000"/>
                </a:solidFill>
                <a:latin typeface="Arial"/>
                <a:cs typeface="Arial"/>
              </a:rPr>
              <a:t>отдельных</a:t>
            </a:r>
            <a:r>
              <a:rPr sz="14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5" dirty="0">
                <a:solidFill>
                  <a:srgbClr val="C00000"/>
                </a:solidFill>
                <a:latin typeface="Arial"/>
                <a:cs typeface="Arial"/>
              </a:rPr>
              <a:t>ограничений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495" y="6059423"/>
            <a:ext cx="463295" cy="34594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07348" y="5989726"/>
            <a:ext cx="2971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8982" y="557275"/>
            <a:ext cx="77050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Не</a:t>
            </a:r>
            <a:r>
              <a:rPr spc="5" dirty="0"/>
              <a:t> </a:t>
            </a:r>
            <a:r>
              <a:rPr spc="-15" dirty="0"/>
              <a:t>являются</a:t>
            </a:r>
            <a:r>
              <a:rPr spc="55" dirty="0"/>
              <a:t> </a:t>
            </a:r>
            <a:r>
              <a:rPr spc="-10" dirty="0"/>
              <a:t>объектом</a:t>
            </a:r>
            <a:r>
              <a:rPr spc="15" dirty="0"/>
              <a:t> </a:t>
            </a:r>
            <a:r>
              <a:rPr spc="-20" dirty="0"/>
              <a:t>налогообложения</a:t>
            </a:r>
            <a:r>
              <a:rPr spc="10" dirty="0"/>
              <a:t> </a:t>
            </a:r>
            <a:r>
              <a:rPr spc="-40" dirty="0"/>
              <a:t>доходы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7009" y="1195197"/>
            <a:ext cx="7487920" cy="417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в</a:t>
            </a:r>
            <a:r>
              <a:rPr sz="1600" b="1" spc="-7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р</a:t>
            </a: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а</a:t>
            </a:r>
            <a:r>
              <a:rPr sz="1600" b="1" spc="-220" dirty="0">
                <a:solidFill>
                  <a:srgbClr val="375F92"/>
                </a:solidFill>
                <a:latin typeface="Arial"/>
                <a:cs typeface="Arial"/>
              </a:rPr>
              <a:t>м</a:t>
            </a:r>
            <a:r>
              <a:rPr sz="1600" b="1" spc="-145" dirty="0">
                <a:solidFill>
                  <a:srgbClr val="375F92"/>
                </a:solidFill>
                <a:latin typeface="Arial"/>
                <a:cs typeface="Arial"/>
              </a:rPr>
              <a:t>к</a:t>
            </a: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а</a:t>
            </a:r>
            <a:r>
              <a:rPr sz="1600" b="1" spc="-165" dirty="0">
                <a:solidFill>
                  <a:srgbClr val="375F92"/>
                </a:solidFill>
                <a:latin typeface="Arial"/>
                <a:cs typeface="Arial"/>
              </a:rPr>
              <a:t>х</a:t>
            </a:r>
            <a:r>
              <a:rPr sz="1600" b="1" spc="-10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55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600" b="1" spc="-160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600" b="1" spc="-185" dirty="0">
                <a:solidFill>
                  <a:srgbClr val="FF0000"/>
                </a:solidFill>
                <a:latin typeface="Arial"/>
                <a:cs typeface="Arial"/>
              </a:rPr>
              <a:t>довых</a:t>
            </a:r>
            <a:r>
              <a:rPr sz="16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85" dirty="0">
                <a:solidFill>
                  <a:srgbClr val="FF0000"/>
                </a:solidFill>
                <a:latin typeface="Arial"/>
                <a:cs typeface="Arial"/>
              </a:rPr>
              <a:t>отнош</a:t>
            </a:r>
            <a:r>
              <a:rPr sz="1600" b="1" spc="-160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1600" b="1" spc="-185" dirty="0">
                <a:solidFill>
                  <a:srgbClr val="FF0000"/>
                </a:solidFill>
                <a:latin typeface="Arial"/>
                <a:cs typeface="Arial"/>
              </a:rPr>
              <a:t>ни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й</a:t>
            </a:r>
            <a:r>
              <a:rPr sz="1600" b="1" spc="-100" dirty="0">
                <a:solidFill>
                  <a:srgbClr val="375F92"/>
                </a:solidFill>
                <a:latin typeface="Arial"/>
                <a:cs typeface="Arial"/>
              </a:rPr>
              <a:t>;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har char=""/>
            </a:pPr>
            <a:endParaRPr sz="165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от</a:t>
            </a:r>
            <a:r>
              <a:rPr sz="1600" b="1" spc="-9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5" dirty="0">
                <a:solidFill>
                  <a:srgbClr val="375F92"/>
                </a:solidFill>
                <a:latin typeface="Arial"/>
                <a:cs typeface="Arial"/>
              </a:rPr>
              <a:t>продажи</a:t>
            </a:r>
            <a:r>
              <a:rPr sz="1600" b="1" spc="-10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недвижимого</a:t>
            </a:r>
            <a:r>
              <a:rPr sz="16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FF0000"/>
                </a:solidFill>
                <a:latin typeface="Arial"/>
                <a:cs typeface="Arial"/>
              </a:rPr>
              <a:t>имущества,</a:t>
            </a:r>
            <a:r>
              <a:rPr sz="1600" b="1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транспортных</a:t>
            </a:r>
            <a:r>
              <a:rPr sz="1600" b="1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FF0000"/>
                </a:solidFill>
                <a:latin typeface="Arial"/>
                <a:cs typeface="Arial"/>
              </a:rPr>
              <a:t>средств,</a:t>
            </a:r>
            <a:r>
              <a:rPr sz="1600" b="1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личного</a:t>
            </a:r>
            <a:r>
              <a:rPr sz="1600" b="1" spc="-5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имущества;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har char=""/>
            </a:pPr>
            <a:endParaRPr sz="1700">
              <a:latin typeface="Arial"/>
              <a:cs typeface="Arial"/>
            </a:endParaRPr>
          </a:p>
          <a:p>
            <a:pPr marL="355600" marR="5080" indent="-343535">
              <a:lnSpc>
                <a:spcPts val="1910"/>
              </a:lnSpc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1600" b="1" spc="-160" dirty="0">
                <a:solidFill>
                  <a:srgbClr val="FF0000"/>
                </a:solidFill>
                <a:latin typeface="Arial"/>
                <a:cs typeface="Arial"/>
              </a:rPr>
              <a:t>от</a:t>
            </a:r>
            <a:r>
              <a:rPr sz="16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передачи</a:t>
            </a:r>
            <a:r>
              <a:rPr sz="16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имущественных</a:t>
            </a:r>
            <a:r>
              <a:rPr sz="1600" b="1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прав</a:t>
            </a:r>
            <a:r>
              <a:rPr sz="16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на</a:t>
            </a:r>
            <a:r>
              <a:rPr sz="16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85" dirty="0">
                <a:solidFill>
                  <a:srgbClr val="FF0000"/>
                </a:solidFill>
                <a:latin typeface="Arial"/>
                <a:cs typeface="Arial"/>
              </a:rPr>
              <a:t>недвижимое</a:t>
            </a:r>
            <a:r>
              <a:rPr sz="1600" b="1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85" dirty="0">
                <a:solidFill>
                  <a:srgbClr val="FF0000"/>
                </a:solidFill>
                <a:latin typeface="Arial"/>
                <a:cs typeface="Arial"/>
              </a:rPr>
              <a:t>имущество</a:t>
            </a:r>
            <a:r>
              <a:rPr sz="16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375F92"/>
                </a:solidFill>
                <a:latin typeface="Arial"/>
                <a:cs typeface="Arial"/>
              </a:rPr>
              <a:t>(кроме</a:t>
            </a:r>
            <a:r>
              <a:rPr sz="1600" b="1" spc="-8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аренды</a:t>
            </a:r>
            <a:r>
              <a:rPr sz="1600" b="1" spc="-9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(найма) </a:t>
            </a:r>
            <a:r>
              <a:rPr sz="1600" b="1" spc="-43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95" dirty="0">
                <a:solidFill>
                  <a:srgbClr val="375F92"/>
                </a:solidFill>
                <a:latin typeface="Arial"/>
                <a:cs typeface="Arial"/>
              </a:rPr>
              <a:t>жилых</a:t>
            </a:r>
            <a:r>
              <a:rPr sz="1600" b="1" spc="-7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помещений);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"/>
            </a:pPr>
            <a:endParaRPr sz="16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от</a:t>
            </a:r>
            <a:r>
              <a:rPr sz="1600" b="1" spc="-9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р</a:t>
            </a: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е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ализации</a:t>
            </a:r>
            <a:r>
              <a:rPr sz="1600" b="1" spc="-7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долей</a:t>
            </a:r>
            <a:r>
              <a:rPr sz="1600" b="1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6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600" b="1" spc="-170" dirty="0">
                <a:solidFill>
                  <a:srgbClr val="FF0000"/>
                </a:solidFill>
                <a:latin typeface="Arial"/>
                <a:cs typeface="Arial"/>
              </a:rPr>
              <a:t>ставн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600" b="1" spc="-215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1600" b="1" spc="-1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50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600" b="1" spc="-170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пи</a:t>
            </a:r>
            <a:r>
              <a:rPr sz="1600" b="1" spc="-155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ал</a:t>
            </a:r>
            <a:r>
              <a:rPr sz="1600" b="1" spc="-150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1600" b="1" spc="-85" dirty="0">
                <a:solidFill>
                  <a:srgbClr val="375F92"/>
                </a:solidFill>
                <a:latin typeface="Arial"/>
                <a:cs typeface="Arial"/>
              </a:rPr>
              <a:t>,</a:t>
            </a:r>
            <a:r>
              <a:rPr sz="1600" b="1" spc="-10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5" dirty="0">
                <a:solidFill>
                  <a:srgbClr val="375F92"/>
                </a:solidFill>
                <a:latin typeface="Arial"/>
                <a:cs typeface="Arial"/>
              </a:rPr>
              <a:t>п</a:t>
            </a:r>
            <a:r>
              <a:rPr sz="1600" b="1" spc="-165" dirty="0">
                <a:solidFill>
                  <a:srgbClr val="375F92"/>
                </a:solidFill>
                <a:latin typeface="Arial"/>
                <a:cs typeface="Arial"/>
              </a:rPr>
              <a:t>а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ев</a:t>
            </a:r>
            <a:r>
              <a:rPr sz="1600" b="1" spc="-85" dirty="0">
                <a:solidFill>
                  <a:srgbClr val="375F92"/>
                </a:solidFill>
                <a:latin typeface="Arial"/>
                <a:cs typeface="Arial"/>
              </a:rPr>
              <a:t>,</a:t>
            </a:r>
            <a:r>
              <a:rPr sz="1600" b="1" spc="-10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цен</a:t>
            </a:r>
            <a:r>
              <a:rPr sz="1600" b="1" spc="-200" dirty="0">
                <a:solidFill>
                  <a:srgbClr val="375F92"/>
                </a:solidFill>
                <a:latin typeface="Arial"/>
                <a:cs typeface="Arial"/>
              </a:rPr>
              <a:t>ны</a:t>
            </a:r>
            <a:r>
              <a:rPr sz="1600" b="1" spc="-150" dirty="0">
                <a:solidFill>
                  <a:srgbClr val="375F92"/>
                </a:solidFill>
                <a:latin typeface="Arial"/>
                <a:cs typeface="Arial"/>
              </a:rPr>
              <a:t>х</a:t>
            </a:r>
            <a:r>
              <a:rPr sz="1600" b="1" spc="-10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5" dirty="0">
                <a:solidFill>
                  <a:srgbClr val="375F92"/>
                </a:solidFill>
                <a:latin typeface="Arial"/>
                <a:cs typeface="Arial"/>
              </a:rPr>
              <a:t>б</a:t>
            </a: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у</a:t>
            </a:r>
            <a:r>
              <a:rPr sz="1600" b="1" spc="-215" dirty="0">
                <a:solidFill>
                  <a:srgbClr val="375F92"/>
                </a:solidFill>
                <a:latin typeface="Arial"/>
                <a:cs typeface="Arial"/>
              </a:rPr>
              <a:t>м</a:t>
            </a:r>
            <a:r>
              <a:rPr sz="1600" b="1" spc="-135" dirty="0">
                <a:solidFill>
                  <a:srgbClr val="375F92"/>
                </a:solidFill>
                <a:latin typeface="Arial"/>
                <a:cs typeface="Arial"/>
              </a:rPr>
              <a:t>аг;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har char=""/>
            </a:pPr>
            <a:endParaRPr sz="165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от</a:t>
            </a:r>
            <a:r>
              <a:rPr sz="1600" b="1" spc="-7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ведения</a:t>
            </a:r>
            <a:r>
              <a:rPr sz="1600" b="1" spc="-8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совместной</a:t>
            </a:r>
            <a:r>
              <a:rPr sz="1600" b="1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деятельности,</a:t>
            </a:r>
            <a:r>
              <a:rPr sz="1600" b="1" spc="-9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по</a:t>
            </a:r>
            <a:r>
              <a:rPr sz="1600" b="1" spc="-6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договору</a:t>
            </a:r>
            <a:r>
              <a:rPr sz="1600" b="1" spc="-8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доверительного</a:t>
            </a:r>
            <a:r>
              <a:rPr sz="1600" b="1" spc="-5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управления;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har char=""/>
            </a:pPr>
            <a:endParaRPr sz="165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от</a:t>
            </a:r>
            <a:r>
              <a:rPr sz="1600" b="1" spc="-9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375F92"/>
                </a:solidFill>
                <a:latin typeface="Arial"/>
                <a:cs typeface="Arial"/>
              </a:rPr>
              <a:t>уступки</a:t>
            </a:r>
            <a:r>
              <a:rPr sz="1600" b="1" spc="-10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(переуступки)</a:t>
            </a:r>
            <a:r>
              <a:rPr sz="1600" b="1" spc="-1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прав</a:t>
            </a:r>
            <a:r>
              <a:rPr sz="1600" b="1" spc="-9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требований;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har char=""/>
            </a:pPr>
            <a:endParaRPr sz="165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в</a:t>
            </a:r>
            <a:r>
              <a:rPr sz="1600" b="1" spc="-7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FF0000"/>
                </a:solidFill>
                <a:latin typeface="Arial"/>
                <a:cs typeface="Arial"/>
              </a:rPr>
              <a:t>натур</a:t>
            </a:r>
            <a:r>
              <a:rPr sz="1600" b="1" spc="-165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1600" b="1" spc="-185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1600" b="1" spc="-190" dirty="0">
                <a:solidFill>
                  <a:srgbClr val="FF0000"/>
                </a:solidFill>
                <a:latin typeface="Arial"/>
                <a:cs typeface="Arial"/>
              </a:rPr>
              <a:t>ь</a:t>
            </a:r>
            <a:r>
              <a:rPr sz="1600" b="1" spc="-185" dirty="0">
                <a:solidFill>
                  <a:srgbClr val="FF0000"/>
                </a:solidFill>
                <a:latin typeface="Arial"/>
                <a:cs typeface="Arial"/>
              </a:rPr>
              <a:t>но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й</a:t>
            </a:r>
            <a:r>
              <a:rPr sz="16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265" dirty="0">
                <a:solidFill>
                  <a:srgbClr val="FF0000"/>
                </a:solidFill>
                <a:latin typeface="Arial"/>
                <a:cs typeface="Arial"/>
              </a:rPr>
              <a:t>ф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ор</a:t>
            </a:r>
            <a:r>
              <a:rPr sz="1600" b="1" spc="-215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1600" b="1" spc="-155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1600" b="1" spc="-100" dirty="0">
                <a:solidFill>
                  <a:srgbClr val="375F92"/>
                </a:solidFill>
                <a:latin typeface="Arial"/>
                <a:cs typeface="Arial"/>
              </a:rPr>
              <a:t>;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"/>
            </a:pPr>
            <a:endParaRPr sz="1700">
              <a:latin typeface="Arial"/>
              <a:cs typeface="Arial"/>
            </a:endParaRPr>
          </a:p>
          <a:p>
            <a:pPr marL="355600" marR="281940" indent="-343535">
              <a:lnSpc>
                <a:spcPts val="1910"/>
              </a:lnSpc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от 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арбитражного </a:t>
            </a:r>
            <a:r>
              <a:rPr sz="1600" b="1" spc="-165" dirty="0">
                <a:solidFill>
                  <a:srgbClr val="FF0000"/>
                </a:solidFill>
                <a:latin typeface="Arial"/>
                <a:cs typeface="Arial"/>
              </a:rPr>
              <a:t>управления, 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деятельности</a:t>
            </a:r>
            <a:r>
              <a:rPr sz="1600" b="1" spc="-1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FF0000"/>
                </a:solidFill>
                <a:latin typeface="Arial"/>
                <a:cs typeface="Arial"/>
              </a:rPr>
              <a:t>медиатора, </a:t>
            </a:r>
            <a:r>
              <a:rPr sz="1600" b="1" spc="-180" dirty="0">
                <a:solidFill>
                  <a:srgbClr val="FF0000"/>
                </a:solidFill>
                <a:latin typeface="Arial"/>
                <a:cs typeface="Arial"/>
              </a:rPr>
              <a:t>оценочной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FF0000"/>
                </a:solidFill>
                <a:latin typeface="Arial"/>
                <a:cs typeface="Arial"/>
              </a:rPr>
              <a:t>деятельности, </a:t>
            </a:r>
            <a:r>
              <a:rPr sz="1600" b="1" spc="-4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FF0000"/>
                </a:solidFill>
                <a:latin typeface="Arial"/>
                <a:cs typeface="Arial"/>
              </a:rPr>
              <a:t>нотариуса,</a:t>
            </a:r>
            <a:r>
              <a:rPr sz="1600" b="1" spc="-1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FF0000"/>
                </a:solidFill>
                <a:latin typeface="Arial"/>
                <a:cs typeface="Arial"/>
              </a:rPr>
              <a:t>адвоката</a:t>
            </a: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;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7009" y="5586476"/>
            <a:ext cx="7301230" cy="5118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ts val="1914"/>
              </a:lnSpc>
              <a:spcBef>
                <a:spcPts val="95"/>
              </a:spcBef>
              <a:buFont typeface="Wingdings"/>
              <a:buChar char=""/>
              <a:tabLst>
                <a:tab pos="355600" algn="l"/>
                <a:tab pos="356235" algn="l"/>
              </a:tabLst>
            </a:pP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от</a:t>
            </a:r>
            <a:r>
              <a:rPr sz="1600" b="1" spc="-8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оказания</a:t>
            </a:r>
            <a:r>
              <a:rPr sz="1600" b="1" spc="-9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(выполнения)</a:t>
            </a:r>
            <a:r>
              <a:rPr sz="1600" b="1" spc="-6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375F92"/>
                </a:solidFill>
                <a:latin typeface="Arial"/>
                <a:cs typeface="Arial"/>
              </a:rPr>
              <a:t>услуг</a:t>
            </a:r>
            <a:r>
              <a:rPr sz="1600" b="1" spc="-9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50" dirty="0">
                <a:solidFill>
                  <a:srgbClr val="375F92"/>
                </a:solidFill>
                <a:latin typeface="Arial"/>
                <a:cs typeface="Arial"/>
              </a:rPr>
              <a:t>(работ)</a:t>
            </a:r>
            <a:r>
              <a:rPr sz="1600" b="1" spc="-7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по</a:t>
            </a:r>
            <a:r>
              <a:rPr sz="1600" b="1" spc="-7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гражданско-правовым</a:t>
            </a:r>
            <a:r>
              <a:rPr sz="1600" b="1" spc="-8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375F92"/>
                </a:solidFill>
                <a:latin typeface="Arial"/>
                <a:cs typeface="Arial"/>
              </a:rPr>
              <a:t>договорам,</a:t>
            </a:r>
            <a:r>
              <a:rPr sz="1600" b="1" spc="-6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FF0000"/>
                </a:solidFill>
                <a:latin typeface="Arial"/>
                <a:cs typeface="Arial"/>
              </a:rPr>
              <a:t>если</a:t>
            </a:r>
            <a:endParaRPr sz="1600">
              <a:latin typeface="Arial"/>
              <a:cs typeface="Arial"/>
            </a:endParaRPr>
          </a:p>
          <a:p>
            <a:pPr marL="355600">
              <a:lnSpc>
                <a:spcPts val="1914"/>
              </a:lnSpc>
            </a:pPr>
            <a:r>
              <a:rPr sz="1600" b="1" spc="-165" dirty="0">
                <a:solidFill>
                  <a:srgbClr val="FF0000"/>
                </a:solidFill>
                <a:latin typeface="Arial"/>
                <a:cs typeface="Arial"/>
              </a:rPr>
              <a:t>заказчик</a:t>
            </a:r>
            <a:r>
              <a:rPr sz="1600" b="1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FF0000"/>
                </a:solidFill>
                <a:latin typeface="Arial"/>
                <a:cs typeface="Arial"/>
              </a:rPr>
              <a:t>–</a:t>
            </a:r>
            <a:r>
              <a:rPr sz="1600" b="1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FF0000"/>
                </a:solidFill>
                <a:latin typeface="Arial"/>
                <a:cs typeface="Arial"/>
              </a:rPr>
              <a:t>работодатель</a:t>
            </a:r>
            <a:r>
              <a:rPr sz="1600" b="1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FF0000"/>
                </a:solidFill>
                <a:latin typeface="Arial"/>
                <a:cs typeface="Arial"/>
              </a:rPr>
              <a:t>(либо</a:t>
            </a:r>
            <a:r>
              <a:rPr sz="16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95" dirty="0">
                <a:solidFill>
                  <a:srgbClr val="FF0000"/>
                </a:solidFill>
                <a:latin typeface="Arial"/>
                <a:cs typeface="Arial"/>
              </a:rPr>
              <a:t>бывший</a:t>
            </a:r>
            <a:r>
              <a:rPr sz="16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FF0000"/>
                </a:solidFill>
                <a:latin typeface="Arial"/>
                <a:cs typeface="Arial"/>
              </a:rPr>
              <a:t>работодатель</a:t>
            </a:r>
            <a:r>
              <a:rPr sz="16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375F92"/>
                </a:solidFill>
                <a:latin typeface="Arial"/>
                <a:cs typeface="Arial"/>
              </a:rPr>
              <a:t>менее</a:t>
            </a:r>
            <a:r>
              <a:rPr sz="1600" b="1" spc="-10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375F92"/>
                </a:solidFill>
                <a:latin typeface="Arial"/>
                <a:cs typeface="Arial"/>
              </a:rPr>
              <a:t>двух</a:t>
            </a:r>
            <a:r>
              <a:rPr sz="1600" b="1" spc="-8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375F92"/>
                </a:solidFill>
                <a:latin typeface="Arial"/>
                <a:cs typeface="Arial"/>
              </a:rPr>
              <a:t>лет</a:t>
            </a:r>
            <a:r>
              <a:rPr sz="1600" b="1" spc="-9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b="1" spc="-160" dirty="0">
                <a:solidFill>
                  <a:srgbClr val="375F92"/>
                </a:solidFill>
                <a:latin typeface="Arial"/>
                <a:cs typeface="Arial"/>
              </a:rPr>
              <a:t>назад)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07348" y="5989726"/>
            <a:ext cx="2971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11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3119" y="1037285"/>
            <a:ext cx="7762875" cy="4240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244060"/>
                </a:solidFill>
                <a:latin typeface="Calibri"/>
                <a:cs typeface="Calibri"/>
              </a:rPr>
              <a:t>Налоговый</a:t>
            </a:r>
            <a:r>
              <a:rPr sz="1800" b="1" spc="-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44060"/>
                </a:solidFill>
                <a:latin typeface="Calibri"/>
                <a:cs typeface="Calibri"/>
              </a:rPr>
              <a:t>период-</a:t>
            </a:r>
            <a:r>
              <a:rPr sz="1800" b="1" spc="-2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244060"/>
                </a:solidFill>
                <a:latin typeface="Calibri"/>
                <a:cs typeface="Calibri"/>
              </a:rPr>
              <a:t>календарный</a:t>
            </a:r>
            <a:r>
              <a:rPr sz="1800" b="1" spc="-1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244060"/>
                </a:solidFill>
                <a:latin typeface="Calibri"/>
                <a:cs typeface="Calibri"/>
              </a:rPr>
              <a:t>месяц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Calibri"/>
              <a:cs typeface="Calibri"/>
            </a:endParaRPr>
          </a:p>
          <a:p>
            <a:pPr marL="12700" marR="2754630">
              <a:lnSpc>
                <a:spcPct val="100000"/>
              </a:lnSpc>
            </a:pPr>
            <a:r>
              <a:rPr sz="1600" b="1" spc="-10" dirty="0">
                <a:solidFill>
                  <a:srgbClr val="244060"/>
                </a:solidFill>
                <a:latin typeface="Calibri"/>
                <a:cs typeface="Calibri"/>
              </a:rPr>
              <a:t>Ставка </a:t>
            </a:r>
            <a:r>
              <a:rPr sz="1600" b="1" spc="-5" dirty="0">
                <a:solidFill>
                  <a:srgbClr val="244060"/>
                </a:solidFill>
                <a:latin typeface="Calibri"/>
                <a:cs typeface="Calibri"/>
              </a:rPr>
              <a:t>4% для оказывающих услуги физическим лицам; </a:t>
            </a:r>
            <a:r>
              <a:rPr sz="1600" b="1" spc="-35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44060"/>
                </a:solidFill>
                <a:latin typeface="Calibri"/>
                <a:cs typeface="Calibri"/>
              </a:rPr>
              <a:t>Ставка</a:t>
            </a:r>
            <a:r>
              <a:rPr sz="1600" b="1" spc="-1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244060"/>
                </a:solidFill>
                <a:latin typeface="Calibri"/>
                <a:cs typeface="Calibri"/>
              </a:rPr>
              <a:t>6%</a:t>
            </a:r>
            <a:r>
              <a:rPr sz="1600" b="1" spc="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244060"/>
                </a:solidFill>
                <a:latin typeface="Calibri"/>
                <a:cs typeface="Calibri"/>
              </a:rPr>
              <a:t>для</a:t>
            </a:r>
            <a:r>
              <a:rPr sz="1600" b="1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244060"/>
                </a:solidFill>
                <a:latin typeface="Calibri"/>
                <a:cs typeface="Calibri"/>
              </a:rPr>
              <a:t>оказывающим</a:t>
            </a:r>
            <a:r>
              <a:rPr sz="1600" b="1" spc="-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244060"/>
                </a:solidFill>
                <a:latin typeface="Calibri"/>
                <a:cs typeface="Calibri"/>
              </a:rPr>
              <a:t>услуги</a:t>
            </a:r>
            <a:r>
              <a:rPr sz="1600" b="1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244060"/>
                </a:solidFill>
                <a:latin typeface="Calibri"/>
                <a:cs typeface="Calibri"/>
              </a:rPr>
              <a:t>ЮЛ</a:t>
            </a:r>
            <a:r>
              <a:rPr sz="1600" b="1" spc="-5" dirty="0">
                <a:solidFill>
                  <a:srgbClr val="244060"/>
                </a:solidFill>
                <a:latin typeface="Calibri"/>
                <a:cs typeface="Calibri"/>
              </a:rPr>
              <a:t> и ИП.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FF0000"/>
                </a:solidFill>
                <a:latin typeface="Calibri"/>
                <a:cs typeface="Calibri"/>
              </a:rPr>
              <a:t>Уведомление</a:t>
            </a:r>
            <a:r>
              <a:rPr sz="1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об</a:t>
            </a:r>
            <a:r>
              <a:rPr sz="1400" b="1" spc="-5" dirty="0">
                <a:solidFill>
                  <a:srgbClr val="FF0000"/>
                </a:solidFill>
                <a:latin typeface="Calibri"/>
                <a:cs typeface="Calibri"/>
              </a:rPr>
              <a:t> уплате</a:t>
            </a:r>
            <a:r>
              <a:rPr sz="1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44060"/>
                </a:solidFill>
                <a:latin typeface="Calibri"/>
                <a:cs typeface="Calibri"/>
              </a:rPr>
              <a:t>через</a:t>
            </a:r>
            <a:r>
              <a:rPr sz="1400" b="1" spc="-3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44060"/>
                </a:solidFill>
                <a:latin typeface="Calibri"/>
                <a:cs typeface="Calibri"/>
              </a:rPr>
              <a:t>мобильное</a:t>
            </a:r>
            <a:r>
              <a:rPr sz="1400" b="1" spc="-5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44060"/>
                </a:solidFill>
                <a:latin typeface="Calibri"/>
                <a:cs typeface="Calibri"/>
              </a:rPr>
              <a:t>приложение</a:t>
            </a:r>
            <a:r>
              <a:rPr sz="1400" b="1" spc="-4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44060"/>
                </a:solidFill>
                <a:latin typeface="Calibri"/>
                <a:cs typeface="Calibri"/>
              </a:rPr>
              <a:t>«Мой</a:t>
            </a:r>
            <a:r>
              <a:rPr sz="1400" b="1" spc="-3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44060"/>
                </a:solidFill>
                <a:latin typeface="Calibri"/>
                <a:cs typeface="Calibri"/>
              </a:rPr>
              <a:t>налог»</a:t>
            </a:r>
            <a:r>
              <a:rPr sz="1400" b="1" spc="-4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Calibri"/>
                <a:cs typeface="Calibri"/>
              </a:rPr>
              <a:t>приходит</a:t>
            </a:r>
            <a:r>
              <a:rPr sz="1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Calibri"/>
                <a:cs typeface="Calibri"/>
              </a:rPr>
              <a:t>до</a:t>
            </a:r>
            <a:r>
              <a:rPr sz="1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Calibri"/>
                <a:cs typeface="Calibri"/>
              </a:rPr>
              <a:t>12-го</a:t>
            </a: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Calibri"/>
                <a:cs typeface="Calibri"/>
              </a:rPr>
              <a:t>числа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b="1" spc="-5" dirty="0">
                <a:solidFill>
                  <a:srgbClr val="FF0000"/>
                </a:solidFill>
                <a:latin typeface="Calibri"/>
                <a:cs typeface="Calibri"/>
              </a:rPr>
              <a:t>месяца</a:t>
            </a:r>
            <a:r>
              <a:rPr sz="1400" b="1" spc="-5" dirty="0">
                <a:solidFill>
                  <a:srgbClr val="244060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44060"/>
                </a:solidFill>
                <a:latin typeface="Calibri"/>
                <a:cs typeface="Calibri"/>
              </a:rPr>
              <a:t>следующего</a:t>
            </a:r>
            <a:r>
              <a:rPr sz="1400" b="1" spc="-3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44060"/>
                </a:solidFill>
                <a:latin typeface="Calibri"/>
                <a:cs typeface="Calibri"/>
              </a:rPr>
              <a:t>за</a:t>
            </a:r>
            <a:r>
              <a:rPr sz="1400" b="1" spc="-1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44060"/>
                </a:solidFill>
                <a:latin typeface="Calibri"/>
                <a:cs typeface="Calibri"/>
              </a:rPr>
              <a:t>налоговым</a:t>
            </a:r>
            <a:r>
              <a:rPr sz="1400" b="1" spc="-4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44060"/>
                </a:solidFill>
                <a:latin typeface="Calibri"/>
                <a:cs typeface="Calibri"/>
              </a:rPr>
              <a:t>периодом;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Calibri"/>
              <a:cs typeface="Calibri"/>
            </a:endParaRPr>
          </a:p>
          <a:p>
            <a:pPr marL="12700" marR="5080">
              <a:lnSpc>
                <a:spcPct val="100699"/>
              </a:lnSpc>
            </a:pPr>
            <a:r>
              <a:rPr sz="1400" b="1" spc="-10" dirty="0">
                <a:solidFill>
                  <a:srgbClr val="FF0000"/>
                </a:solidFill>
                <a:latin typeface="Calibri"/>
                <a:cs typeface="Calibri"/>
              </a:rPr>
              <a:t>Уплата </a:t>
            </a:r>
            <a:r>
              <a:rPr sz="1400" b="1" spc="-5" dirty="0">
                <a:solidFill>
                  <a:srgbClr val="FF0000"/>
                </a:solidFill>
                <a:latin typeface="Calibri"/>
                <a:cs typeface="Calibri"/>
              </a:rPr>
              <a:t>налога осуществляется не позднее 25-го числа месяца</a:t>
            </a:r>
            <a:r>
              <a:rPr sz="1400" b="1" spc="-5" dirty="0">
                <a:solidFill>
                  <a:srgbClr val="244060"/>
                </a:solidFill>
                <a:latin typeface="Calibri"/>
                <a:cs typeface="Calibri"/>
              </a:rPr>
              <a:t>, </a:t>
            </a:r>
            <a:r>
              <a:rPr sz="1400" b="1" spc="-10" dirty="0">
                <a:solidFill>
                  <a:srgbClr val="244060"/>
                </a:solidFill>
                <a:latin typeface="Calibri"/>
                <a:cs typeface="Calibri"/>
              </a:rPr>
              <a:t>следующего </a:t>
            </a:r>
            <a:r>
              <a:rPr sz="1400" b="1" dirty="0">
                <a:solidFill>
                  <a:srgbClr val="244060"/>
                </a:solidFill>
                <a:latin typeface="Calibri"/>
                <a:cs typeface="Calibri"/>
              </a:rPr>
              <a:t>за </a:t>
            </a:r>
            <a:r>
              <a:rPr sz="1400" b="1" spc="-5" dirty="0">
                <a:solidFill>
                  <a:srgbClr val="244060"/>
                </a:solidFill>
                <a:latin typeface="Calibri"/>
                <a:cs typeface="Calibri"/>
              </a:rPr>
              <a:t>истекшим налоговым </a:t>
            </a:r>
            <a:r>
              <a:rPr sz="1400" b="1" spc="-30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44060"/>
                </a:solidFill>
                <a:latin typeface="Calibri"/>
                <a:cs typeface="Calibri"/>
              </a:rPr>
              <a:t>периодом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 marL="1074420">
              <a:lnSpc>
                <a:spcPct val="100000"/>
              </a:lnSpc>
              <a:spcBef>
                <a:spcPts val="1230"/>
              </a:spcBef>
            </a:pP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Налоговый</a:t>
            </a:r>
            <a:r>
              <a:rPr sz="16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вычет </a:t>
            </a:r>
            <a:r>
              <a:rPr sz="1600" b="1" spc="-10" dirty="0">
                <a:solidFill>
                  <a:srgbClr val="1F487C"/>
                </a:solidFill>
                <a:latin typeface="Calibri"/>
                <a:cs typeface="Calibri"/>
              </a:rPr>
              <a:t>предоставляется</a:t>
            </a:r>
            <a:r>
              <a:rPr sz="16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1F487C"/>
                </a:solidFill>
                <a:latin typeface="Calibri"/>
                <a:cs typeface="Calibri"/>
              </a:rPr>
              <a:t>в</a:t>
            </a:r>
            <a:r>
              <a:rPr sz="1600" b="1" spc="-15" dirty="0">
                <a:solidFill>
                  <a:srgbClr val="1F487C"/>
                </a:solidFill>
                <a:latin typeface="Calibri"/>
                <a:cs typeface="Calibri"/>
              </a:rPr>
              <a:t> следующем</a:t>
            </a:r>
            <a:r>
              <a:rPr sz="16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1F487C"/>
                </a:solidFill>
                <a:latin typeface="Calibri"/>
                <a:cs typeface="Calibri"/>
              </a:rPr>
              <a:t>порядке:</a:t>
            </a:r>
            <a:endParaRPr sz="1600">
              <a:latin typeface="Calibri"/>
              <a:cs typeface="Calibri"/>
            </a:endParaRPr>
          </a:p>
          <a:p>
            <a:pPr marL="332105" marR="1223645" indent="-287020">
              <a:lnSpc>
                <a:spcPct val="100600"/>
              </a:lnSpc>
              <a:spcBef>
                <a:spcPts val="204"/>
              </a:spcBef>
              <a:buFont typeface="Wingdings"/>
              <a:buChar char=""/>
              <a:tabLst>
                <a:tab pos="332105" algn="l"/>
                <a:tab pos="332740" algn="l"/>
              </a:tabLst>
            </a:pPr>
            <a:r>
              <a:rPr sz="1600" b="1" spc="-5" dirty="0">
                <a:solidFill>
                  <a:srgbClr val="1F487C"/>
                </a:solidFill>
                <a:latin typeface="Calibri"/>
                <a:cs typeface="Calibri"/>
              </a:rPr>
              <a:t>налоговая</a:t>
            </a:r>
            <a:r>
              <a:rPr sz="160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1F487C"/>
                </a:solidFill>
                <a:latin typeface="Calibri"/>
                <a:cs typeface="Calibri"/>
              </a:rPr>
              <a:t>ставка</a:t>
            </a:r>
            <a:r>
              <a:rPr sz="16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6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размере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4%,</a:t>
            </a:r>
            <a:r>
              <a:rPr sz="16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1F487C"/>
                </a:solidFill>
                <a:latin typeface="Calibri"/>
                <a:cs typeface="Calibri"/>
              </a:rPr>
              <a:t>установленная</a:t>
            </a:r>
            <a:r>
              <a:rPr sz="160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отношении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FF0000"/>
                </a:solidFill>
                <a:latin typeface="Calibri"/>
                <a:cs typeface="Calibri"/>
              </a:rPr>
              <a:t>доходов, </a:t>
            </a:r>
            <a:r>
              <a:rPr sz="1600" b="1" spc="-3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полученных</a:t>
            </a:r>
            <a:r>
              <a:rPr sz="16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от</a:t>
            </a:r>
            <a:r>
              <a:rPr sz="1600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физических</a:t>
            </a:r>
            <a:r>
              <a:rPr sz="16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5" dirty="0">
                <a:solidFill>
                  <a:srgbClr val="FF0000"/>
                </a:solidFill>
                <a:latin typeface="Calibri"/>
                <a:cs typeface="Calibri"/>
              </a:rPr>
              <a:t>лиц,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уменьшается</a:t>
            </a:r>
            <a:r>
              <a:rPr sz="16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на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1%;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1F487C"/>
              </a:buClr>
              <a:buFont typeface="Wingdings"/>
              <a:buChar char=""/>
            </a:pPr>
            <a:endParaRPr sz="1550">
              <a:latin typeface="Calibri"/>
              <a:cs typeface="Calibri"/>
            </a:endParaRPr>
          </a:p>
          <a:p>
            <a:pPr marL="332105" marR="1223645" indent="-287020">
              <a:lnSpc>
                <a:spcPct val="100699"/>
              </a:lnSpc>
              <a:buFont typeface="Wingdings"/>
              <a:buChar char=""/>
              <a:tabLst>
                <a:tab pos="332105" algn="l"/>
                <a:tab pos="332740" algn="l"/>
              </a:tabLst>
            </a:pPr>
            <a:r>
              <a:rPr sz="1600" b="1" spc="-5" dirty="0">
                <a:solidFill>
                  <a:srgbClr val="1F487C"/>
                </a:solidFill>
                <a:latin typeface="Calibri"/>
                <a:cs typeface="Calibri"/>
              </a:rPr>
              <a:t>налоговая</a:t>
            </a:r>
            <a:r>
              <a:rPr sz="160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1F487C"/>
                </a:solidFill>
                <a:latin typeface="Calibri"/>
                <a:cs typeface="Calibri"/>
              </a:rPr>
              <a:t>ставка</a:t>
            </a:r>
            <a:r>
              <a:rPr sz="16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6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размере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6%,</a:t>
            </a:r>
            <a:r>
              <a:rPr sz="16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1F487C"/>
                </a:solidFill>
                <a:latin typeface="Calibri"/>
                <a:cs typeface="Calibri"/>
              </a:rPr>
              <a:t>установленная</a:t>
            </a:r>
            <a:r>
              <a:rPr sz="160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отношении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FF0000"/>
                </a:solidFill>
                <a:latin typeface="Calibri"/>
                <a:cs typeface="Calibri"/>
              </a:rPr>
              <a:t>доходов, </a:t>
            </a:r>
            <a:r>
              <a:rPr sz="1600" b="1" spc="-3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полученных</a:t>
            </a:r>
            <a:r>
              <a:rPr sz="16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от</a:t>
            </a:r>
            <a:r>
              <a:rPr sz="1600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ИП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0000"/>
                </a:solidFill>
                <a:latin typeface="Calibri"/>
                <a:cs typeface="Calibri"/>
              </a:rPr>
              <a:t>ЮЛ,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уменьшается</a:t>
            </a:r>
            <a:r>
              <a:rPr sz="16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на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2%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50414" y="507238"/>
            <a:ext cx="3451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</a:rPr>
              <a:t>Исчисление</a:t>
            </a:r>
            <a:r>
              <a:rPr sz="2400" spc="-3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и</a:t>
            </a:r>
            <a:r>
              <a:rPr sz="2400" spc="-10" dirty="0">
                <a:solidFill>
                  <a:srgbClr val="FF0000"/>
                </a:solidFill>
              </a:rPr>
              <a:t> </a:t>
            </a:r>
            <a:r>
              <a:rPr sz="2400" spc="-5" dirty="0">
                <a:solidFill>
                  <a:srgbClr val="FF0000"/>
                </a:solidFill>
              </a:rPr>
              <a:t>уплата</a:t>
            </a:r>
            <a:r>
              <a:rPr sz="2400" spc="-1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НПД</a:t>
            </a:r>
            <a:endParaRPr sz="2400"/>
          </a:p>
        </p:txBody>
      </p:sp>
      <p:sp>
        <p:nvSpPr>
          <p:cNvPr id="5" name="object 5"/>
          <p:cNvSpPr txBox="1"/>
          <p:nvPr/>
        </p:nvSpPr>
        <p:spPr>
          <a:xfrm>
            <a:off x="833119" y="5453278"/>
            <a:ext cx="7093584" cy="1094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100"/>
              </a:spcBef>
            </a:pPr>
            <a:r>
              <a:rPr sz="1400" i="1" dirty="0">
                <a:latin typeface="Calibri"/>
                <a:cs typeface="Calibri"/>
              </a:rPr>
              <a:t>Вычет </a:t>
            </a:r>
            <a:r>
              <a:rPr sz="1400" i="1" spc="-5" dirty="0">
                <a:latin typeface="Calibri"/>
                <a:cs typeface="Calibri"/>
              </a:rPr>
              <a:t>предоставляется только один раз </a:t>
            </a:r>
            <a:r>
              <a:rPr sz="1400" i="1" dirty="0">
                <a:latin typeface="Calibri"/>
                <a:cs typeface="Calibri"/>
              </a:rPr>
              <a:t>- с начала применения </a:t>
            </a:r>
            <a:r>
              <a:rPr sz="1400" i="1" spc="-5" dirty="0">
                <a:latin typeface="Calibri"/>
                <a:cs typeface="Calibri"/>
              </a:rPr>
              <a:t>режима </a:t>
            </a:r>
            <a:r>
              <a:rPr sz="1400" i="1" dirty="0">
                <a:latin typeface="Calibri"/>
                <a:cs typeface="Calibri"/>
              </a:rPr>
              <a:t>и до </a:t>
            </a:r>
            <a:r>
              <a:rPr sz="1400" i="1" spc="-5" dirty="0">
                <a:latin typeface="Calibri"/>
                <a:cs typeface="Calibri"/>
              </a:rPr>
              <a:t>исчерпания </a:t>
            </a:r>
            <a:r>
              <a:rPr sz="1400" i="1" dirty="0">
                <a:latin typeface="Calibri"/>
                <a:cs typeface="Calibri"/>
              </a:rPr>
              <a:t> всей суммы вычета. </a:t>
            </a:r>
            <a:r>
              <a:rPr sz="1400" i="1" spc="-60" dirty="0">
                <a:latin typeface="Calibri"/>
                <a:cs typeface="Calibri"/>
              </a:rPr>
              <a:t>То </a:t>
            </a:r>
            <a:r>
              <a:rPr sz="1400" i="1" dirty="0">
                <a:latin typeface="Calibri"/>
                <a:cs typeface="Calibri"/>
              </a:rPr>
              <a:t>есть если </a:t>
            </a:r>
            <a:r>
              <a:rPr sz="1400" i="1" spc="-5" dirty="0">
                <a:latin typeface="Calibri"/>
                <a:cs typeface="Calibri"/>
              </a:rPr>
              <a:t>человек, будучи самозанятым, использует </a:t>
            </a:r>
            <a:r>
              <a:rPr sz="1400" i="1" dirty="0">
                <a:latin typeface="Calibri"/>
                <a:cs typeface="Calibri"/>
              </a:rPr>
              <a:t>весь вычет и </a:t>
            </a:r>
            <a:r>
              <a:rPr sz="1400" i="1" spc="5" dirty="0">
                <a:latin typeface="Calibri"/>
                <a:cs typeface="Calibri"/>
              </a:rPr>
              <a:t> </a:t>
            </a:r>
            <a:r>
              <a:rPr sz="1400" i="1" spc="-5" dirty="0">
                <a:latin typeface="Calibri"/>
                <a:cs typeface="Calibri"/>
              </a:rPr>
              <a:t>уйдет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с</a:t>
            </a:r>
            <a:r>
              <a:rPr sz="1400" i="1" spc="5" dirty="0">
                <a:latin typeface="Calibri"/>
                <a:cs typeface="Calibri"/>
              </a:rPr>
              <a:t> </a:t>
            </a:r>
            <a:r>
              <a:rPr sz="1400" i="1" spc="-5" dirty="0">
                <a:latin typeface="Calibri"/>
                <a:cs typeface="Calibri"/>
              </a:rPr>
              <a:t>режима,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а</a:t>
            </a:r>
            <a:r>
              <a:rPr sz="1400" i="1" spc="-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потом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spc="-5" dirty="0">
                <a:latin typeface="Calibri"/>
                <a:cs typeface="Calibri"/>
              </a:rPr>
              <a:t>опять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на</a:t>
            </a:r>
            <a:r>
              <a:rPr sz="1400" i="1" spc="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него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вернется,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вычет</a:t>
            </a:r>
            <a:r>
              <a:rPr sz="1400" i="1" spc="-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не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i="1" spc="-5" dirty="0">
                <a:latin typeface="Calibri"/>
                <a:cs typeface="Calibri"/>
              </a:rPr>
              <a:t>предоставляется.</a:t>
            </a:r>
            <a:r>
              <a:rPr sz="1400" i="1" spc="-45" dirty="0">
                <a:latin typeface="Calibri"/>
                <a:cs typeface="Calibri"/>
              </a:rPr>
              <a:t> </a:t>
            </a:r>
            <a:r>
              <a:rPr sz="1400" i="1" spc="-5" dirty="0">
                <a:latin typeface="Calibri"/>
                <a:cs typeface="Calibri"/>
              </a:rPr>
              <a:t>Но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если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до </a:t>
            </a:r>
            <a:r>
              <a:rPr sz="1400" i="1" spc="-300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ухода </a:t>
            </a:r>
            <a:r>
              <a:rPr sz="1400" i="1" dirty="0">
                <a:latin typeface="Calibri"/>
                <a:cs typeface="Calibri"/>
              </a:rPr>
              <a:t>вычет был </a:t>
            </a:r>
            <a:r>
              <a:rPr sz="1400" i="1" spc="-5" dirty="0">
                <a:latin typeface="Calibri"/>
                <a:cs typeface="Calibri"/>
              </a:rPr>
              <a:t>выбран </a:t>
            </a:r>
            <a:r>
              <a:rPr sz="1400" i="1" dirty="0">
                <a:latin typeface="Calibri"/>
                <a:cs typeface="Calibri"/>
              </a:rPr>
              <a:t>не </a:t>
            </a:r>
            <a:r>
              <a:rPr sz="1400" i="1" spc="-5" dirty="0">
                <a:latin typeface="Calibri"/>
                <a:cs typeface="Calibri"/>
              </a:rPr>
              <a:t>полностью, тогда </a:t>
            </a:r>
            <a:r>
              <a:rPr sz="1400" i="1" dirty="0">
                <a:latin typeface="Calibri"/>
                <a:cs typeface="Calibri"/>
              </a:rPr>
              <a:t>после </a:t>
            </a:r>
            <a:r>
              <a:rPr sz="1400" i="1" spc="-5" dirty="0">
                <a:latin typeface="Calibri"/>
                <a:cs typeface="Calibri"/>
              </a:rPr>
              <a:t>возвращения </a:t>
            </a:r>
            <a:r>
              <a:rPr sz="1400" i="1" dirty="0">
                <a:latin typeface="Calibri"/>
                <a:cs typeface="Calibri"/>
              </a:rPr>
              <a:t>на </a:t>
            </a:r>
            <a:r>
              <a:rPr sz="1400" i="1" spc="-5" dirty="0">
                <a:latin typeface="Calibri"/>
                <a:cs typeface="Calibri"/>
              </a:rPr>
              <a:t>режим остаток </a:t>
            </a:r>
            <a:r>
              <a:rPr sz="1400" i="1" dirty="0">
                <a:latin typeface="Calibri"/>
                <a:cs typeface="Calibri"/>
              </a:rPr>
              <a:t> вычета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spc="-5" dirty="0">
                <a:latin typeface="Calibri"/>
                <a:cs typeface="Calibri"/>
              </a:rPr>
              <a:t>можно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будет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spc="-5" dirty="0">
                <a:latin typeface="Calibri"/>
                <a:cs typeface="Calibri"/>
              </a:rPr>
              <a:t>использовать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6586" y="395478"/>
            <a:ext cx="5960110" cy="7600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454150" marR="5080" indent="-1442085">
              <a:lnSpc>
                <a:spcPct val="100800"/>
              </a:lnSpc>
              <a:spcBef>
                <a:spcPts val="75"/>
              </a:spcBef>
            </a:pPr>
            <a:r>
              <a:rPr sz="2400" dirty="0">
                <a:solidFill>
                  <a:srgbClr val="FF0000"/>
                </a:solidFill>
              </a:rPr>
              <a:t>Практический</a:t>
            </a:r>
            <a:r>
              <a:rPr sz="2400" spc="-30" dirty="0">
                <a:solidFill>
                  <a:srgbClr val="FF0000"/>
                </a:solidFill>
              </a:rPr>
              <a:t> </a:t>
            </a:r>
            <a:r>
              <a:rPr sz="2400" spc="-5" dirty="0">
                <a:solidFill>
                  <a:srgbClr val="FF0000"/>
                </a:solidFill>
              </a:rPr>
              <a:t>пример</a:t>
            </a:r>
            <a:r>
              <a:rPr sz="2400" spc="-30" dirty="0">
                <a:solidFill>
                  <a:srgbClr val="FF0000"/>
                </a:solidFill>
              </a:rPr>
              <a:t> </a:t>
            </a:r>
            <a:r>
              <a:rPr sz="2400" spc="-5" dirty="0">
                <a:solidFill>
                  <a:srgbClr val="FF0000"/>
                </a:solidFill>
              </a:rPr>
              <a:t>применения</a:t>
            </a:r>
            <a:r>
              <a:rPr sz="2400" spc="-10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вычета</a:t>
            </a:r>
            <a:r>
              <a:rPr sz="2400" spc="-30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в </a:t>
            </a:r>
            <a:r>
              <a:rPr sz="2400" spc="-525" dirty="0">
                <a:solidFill>
                  <a:srgbClr val="FF0000"/>
                </a:solidFill>
              </a:rPr>
              <a:t> </a:t>
            </a:r>
            <a:r>
              <a:rPr sz="2400" spc="-5" dirty="0">
                <a:solidFill>
                  <a:srgbClr val="FF0000"/>
                </a:solidFill>
              </a:rPr>
              <a:t>размере 10</a:t>
            </a:r>
            <a:r>
              <a:rPr sz="2400" spc="-10" dirty="0">
                <a:solidFill>
                  <a:srgbClr val="FF0000"/>
                </a:solidFill>
              </a:rPr>
              <a:t> </a:t>
            </a:r>
            <a:r>
              <a:rPr sz="2400" spc="-5" dirty="0">
                <a:solidFill>
                  <a:srgbClr val="FF0000"/>
                </a:solidFill>
              </a:rPr>
              <a:t>000</a:t>
            </a:r>
            <a:r>
              <a:rPr sz="2400" spc="-25" dirty="0">
                <a:solidFill>
                  <a:srgbClr val="FF0000"/>
                </a:solidFill>
              </a:rPr>
              <a:t> </a:t>
            </a:r>
            <a:r>
              <a:rPr sz="2400" spc="-15" dirty="0">
                <a:solidFill>
                  <a:srgbClr val="FF0000"/>
                </a:solidFill>
              </a:rPr>
              <a:t>рублей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8481948" y="6056401"/>
            <a:ext cx="347980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5"/>
              </a:lnSpc>
            </a:pPr>
            <a:fld id="{81D60167-4931-47E6-BA6A-407CBD079E47}" type="slidenum">
              <a:rPr sz="2100" dirty="0">
                <a:solidFill>
                  <a:srgbClr val="FFFFFF"/>
                </a:solidFill>
                <a:latin typeface="Calibri"/>
                <a:cs typeface="Calibri"/>
              </a:rPr>
              <a:pPr marL="38100">
                <a:lnSpc>
                  <a:spcPts val="2095"/>
                </a:lnSpc>
              </a:pPr>
              <a:t>12</a:t>
            </a:fld>
            <a:endParaRPr sz="21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41045" y="1550519"/>
          <a:ext cx="6838947" cy="4292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5185"/>
                <a:gridCol w="1188719"/>
                <a:gridCol w="1056639"/>
                <a:gridCol w="1442085"/>
                <a:gridCol w="1056639"/>
                <a:gridCol w="1249680"/>
              </a:tblGrid>
              <a:tr h="750951">
                <a:tc>
                  <a:txBody>
                    <a:bodyPr/>
                    <a:lstStyle/>
                    <a:p>
                      <a:pPr marL="24574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Месяц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marR="39370" indent="16510">
                        <a:lnSpc>
                          <a:spcPct val="101000"/>
                        </a:lnSpc>
                        <a:spcBef>
                          <a:spcPts val="28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Доход, полученный </a:t>
                      </a:r>
                      <a:r>
                        <a:rPr sz="1000" spc="-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ФЛ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за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месяц,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руб.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4940" marR="146050" indent="1949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Сумма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н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ачис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ленн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ого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032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налога</a:t>
                      </a:r>
                      <a:r>
                        <a:rPr sz="1000" spc="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(4%),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руб.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4940" marR="145415" algn="ctr">
                        <a:lnSpc>
                          <a:spcPct val="100499"/>
                        </a:lnSpc>
                        <a:spcBef>
                          <a:spcPts val="29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Вычет </a:t>
                      </a:r>
                      <a:r>
                        <a:rPr sz="1000" i="1" spc="-10" dirty="0">
                          <a:latin typeface="Calibri"/>
                          <a:cs typeface="Calibri"/>
                        </a:rPr>
                        <a:t>(1%</a:t>
                      </a:r>
                      <a:r>
                        <a:rPr sz="1000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i="1" spc="-5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1000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i="1" spc="-5" dirty="0">
                          <a:latin typeface="Calibri"/>
                          <a:cs typeface="Calibri"/>
                        </a:rPr>
                        <a:t>суммы </a:t>
                      </a:r>
                      <a:r>
                        <a:rPr sz="1000" i="1" spc="-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i="1" spc="-5" dirty="0">
                          <a:latin typeface="Calibri"/>
                          <a:cs typeface="Calibri"/>
                        </a:rPr>
                        <a:t>налогооблагаемого </a:t>
                      </a:r>
                      <a:r>
                        <a:rPr sz="1000" i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i="1" spc="-5" dirty="0">
                          <a:latin typeface="Calibri"/>
                          <a:cs typeface="Calibri"/>
                        </a:rPr>
                        <a:t>дохода)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руб.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225" marR="140335" indent="-1905" algn="just">
                        <a:lnSpc>
                          <a:spcPct val="100499"/>
                        </a:lnSpc>
                        <a:spcBef>
                          <a:spcPts val="29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Сумм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а выч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ета  н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астающим 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итогом,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руб.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165" marR="78105" indent="-216535">
                        <a:lnSpc>
                          <a:spcPct val="101000"/>
                        </a:lnSpc>
                        <a:spcBef>
                          <a:spcPts val="28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Налог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уплате,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руб. </a:t>
                      </a:r>
                      <a:r>
                        <a:rPr sz="1000" spc="-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0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</a:rPr>
                        <a:t>гр.</a:t>
                      </a:r>
                      <a:r>
                        <a:rPr sz="1000" u="sng" spc="-2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</a:rPr>
                        <a:t>3</a:t>
                      </a:r>
                      <a:r>
                        <a:rPr sz="100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</a:rPr>
                        <a:t>гр.</a:t>
                      </a:r>
                      <a:r>
                        <a:rPr sz="10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</a:rPr>
                        <a:t>4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90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9018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Январь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50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500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500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500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9019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Февраль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60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400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600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655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800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8891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Март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70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800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700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655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800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9019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Апрель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80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200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800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655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600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400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9019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Май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100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655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600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9019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Июнь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100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655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600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9019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Июль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150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500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655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500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9019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Август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200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655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9019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Сентябрь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400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30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16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900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480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14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51268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Октябрь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200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  <a:spcBef>
                          <a:spcPts val="32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-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91135" marR="183515" indent="-635" algn="ctr">
                        <a:lnSpc>
                          <a:spcPts val="1200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(вычет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закончился: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лимит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10 000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руб.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ts val="1170"/>
                        </a:lnSpc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исчерпан)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-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6240" y="3140964"/>
            <a:ext cx="8425180" cy="360045"/>
          </a:xfrm>
          <a:prstGeom prst="rect">
            <a:avLst/>
          </a:prstGeom>
          <a:solidFill>
            <a:srgbClr val="A3D2F9"/>
          </a:solidFill>
        </p:spPr>
        <p:txBody>
          <a:bodyPr vert="horz" wrap="square" lIns="0" tIns="43815" rIns="0" bIns="0" rtlCol="0">
            <a:spAutoFit/>
          </a:bodyPr>
          <a:lstStyle/>
          <a:p>
            <a:pPr marL="252095">
              <a:lnSpc>
                <a:spcPct val="100000"/>
              </a:lnSpc>
              <a:spcBef>
                <a:spcPts val="345"/>
              </a:spcBef>
            </a:pPr>
            <a:r>
              <a:rPr sz="1800" spc="-10" dirty="0">
                <a:solidFill>
                  <a:srgbClr val="1F487C"/>
                </a:solidFill>
                <a:latin typeface="Arial"/>
                <a:cs typeface="Arial"/>
              </a:rPr>
              <a:t>Плательщики</a:t>
            </a:r>
            <a:r>
              <a:rPr sz="1800" spc="5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1F487C"/>
                </a:solidFill>
                <a:latin typeface="Arial"/>
                <a:cs typeface="Arial"/>
              </a:rPr>
              <a:t>НПД</a:t>
            </a:r>
            <a:r>
              <a:rPr sz="1800" spc="30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FF0000"/>
                </a:solidFill>
                <a:latin typeface="Arial"/>
                <a:cs typeface="Arial"/>
              </a:rPr>
              <a:t>являются</a:t>
            </a:r>
            <a:r>
              <a:rPr sz="1800" spc="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плательщиками</a:t>
            </a:r>
            <a:r>
              <a:rPr sz="1800" spc="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страховых</a:t>
            </a:r>
            <a:r>
              <a:rPr sz="1800" spc="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взносов!!!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39339" y="615695"/>
            <a:ext cx="4104640" cy="2207260"/>
            <a:chOff x="2339339" y="615695"/>
            <a:chExt cx="4104640" cy="22072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39339" y="615695"/>
              <a:ext cx="4104132" cy="220675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99840" y="1105788"/>
              <a:ext cx="1962150" cy="1210310"/>
            </a:xfrm>
            <a:custGeom>
              <a:avLst/>
              <a:gdLst/>
              <a:ahLst/>
              <a:cxnLst/>
              <a:rect l="l" t="t" r="r" b="b"/>
              <a:pathLst>
                <a:path w="1962150" h="1210310">
                  <a:moveTo>
                    <a:pt x="1876933" y="0"/>
                  </a:moveTo>
                  <a:lnTo>
                    <a:pt x="981075" y="505460"/>
                  </a:lnTo>
                  <a:lnTo>
                    <a:pt x="85217" y="0"/>
                  </a:lnTo>
                  <a:lnTo>
                    <a:pt x="0" y="150875"/>
                  </a:lnTo>
                  <a:lnTo>
                    <a:pt x="804799" y="604901"/>
                  </a:lnTo>
                  <a:lnTo>
                    <a:pt x="0" y="1058926"/>
                  </a:lnTo>
                  <a:lnTo>
                    <a:pt x="85217" y="1209802"/>
                  </a:lnTo>
                  <a:lnTo>
                    <a:pt x="981075" y="704341"/>
                  </a:lnTo>
                  <a:lnTo>
                    <a:pt x="1876933" y="1209802"/>
                  </a:lnTo>
                  <a:lnTo>
                    <a:pt x="1962150" y="1058926"/>
                  </a:lnTo>
                  <a:lnTo>
                    <a:pt x="1157351" y="604901"/>
                  </a:lnTo>
                  <a:lnTo>
                    <a:pt x="1962150" y="150875"/>
                  </a:lnTo>
                  <a:lnTo>
                    <a:pt x="187693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96240" y="3843528"/>
            <a:ext cx="8425180" cy="683260"/>
          </a:xfrm>
          <a:prstGeom prst="rect">
            <a:avLst/>
          </a:prstGeom>
          <a:solidFill>
            <a:srgbClr val="A3D2F9"/>
          </a:solidFill>
        </p:spPr>
        <p:txBody>
          <a:bodyPr vert="horz" wrap="square" lIns="0" tIns="124460" rIns="0" bIns="0" rtlCol="0">
            <a:spAutoFit/>
          </a:bodyPr>
          <a:lstStyle/>
          <a:p>
            <a:pPr marL="87630" algn="ctr">
              <a:lnSpc>
                <a:spcPts val="1914"/>
              </a:lnSpc>
              <a:spcBef>
                <a:spcPts val="980"/>
              </a:spcBef>
            </a:pPr>
            <a:r>
              <a:rPr sz="1600" b="1" spc="-10" dirty="0">
                <a:solidFill>
                  <a:srgbClr val="006FC0"/>
                </a:solidFill>
                <a:latin typeface="Arial"/>
                <a:cs typeface="Arial"/>
              </a:rPr>
              <a:t>Перечисление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Arial"/>
                <a:cs typeface="Arial"/>
              </a:rPr>
              <a:t>страховых</a:t>
            </a:r>
            <a:r>
              <a:rPr sz="1600" b="1" spc="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Arial"/>
                <a:cs typeface="Arial"/>
              </a:rPr>
              <a:t>взносов</a:t>
            </a:r>
            <a:r>
              <a:rPr sz="1600" b="1" spc="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6FC0"/>
                </a:solidFill>
                <a:latin typeface="Arial"/>
                <a:cs typeface="Arial"/>
              </a:rPr>
              <a:t>в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 ПФР</a:t>
            </a:r>
            <a:r>
              <a:rPr sz="16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6FC0"/>
                </a:solidFill>
                <a:latin typeface="Arial"/>
                <a:cs typeface="Arial"/>
              </a:rPr>
              <a:t>осуществляется</a:t>
            </a:r>
            <a:endParaRPr sz="1600">
              <a:latin typeface="Arial"/>
              <a:cs typeface="Arial"/>
            </a:endParaRPr>
          </a:p>
          <a:p>
            <a:pPr marL="92710" algn="ctr">
              <a:lnSpc>
                <a:spcPts val="2155"/>
              </a:lnSpc>
            </a:pPr>
            <a:r>
              <a:rPr sz="1600" b="1" spc="-5" dirty="0">
                <a:solidFill>
                  <a:srgbClr val="006FC0"/>
                </a:solidFill>
                <a:latin typeface="Arial"/>
                <a:cs typeface="Arial"/>
              </a:rPr>
              <a:t>в</a:t>
            </a:r>
            <a:r>
              <a:rPr sz="1600" b="1" spc="-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6FC0"/>
                </a:solidFill>
                <a:latin typeface="Arial"/>
                <a:cs typeface="Arial"/>
              </a:rPr>
              <a:t>добровольном</a:t>
            </a:r>
            <a:r>
              <a:rPr sz="1600" b="1" spc="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Arial"/>
                <a:cs typeface="Arial"/>
              </a:rPr>
              <a:t>порядке</a:t>
            </a:r>
            <a:r>
              <a:rPr sz="1800" b="1" spc="-10" dirty="0">
                <a:solidFill>
                  <a:srgbClr val="006FC0"/>
                </a:solidFill>
                <a:latin typeface="Arial"/>
                <a:cs typeface="Arial"/>
              </a:rPr>
              <a:t>!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81948" y="6056401"/>
            <a:ext cx="347980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5"/>
              </a:lnSpc>
            </a:pPr>
            <a:fld id="{81D60167-4931-47E6-BA6A-407CBD079E47}" type="slidenum">
              <a:rPr sz="2100" dirty="0">
                <a:solidFill>
                  <a:srgbClr val="FFFFFF"/>
                </a:solidFill>
                <a:latin typeface="Calibri"/>
                <a:cs typeface="Calibri"/>
              </a:rPr>
              <a:pPr marL="38100">
                <a:lnSpc>
                  <a:spcPts val="2095"/>
                </a:lnSpc>
              </a:pPr>
              <a:t>13</a:t>
            </a:fld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966</Words>
  <Application>Microsoft Office PowerPoint</Application>
  <PresentationFormat>Экран (4:3)</PresentationFormat>
  <Paragraphs>191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Новый специальный налоговый режим </vt:lpstr>
      <vt:lpstr>Слайд 2</vt:lpstr>
      <vt:lpstr>Слайд 3</vt:lpstr>
      <vt:lpstr>Регистрация самозанятого через мобильное приложение ФНС России «Мой налог»</vt:lpstr>
      <vt:lpstr>Все взаимодействие - через мобильное приложение «Мой налог»</vt:lpstr>
      <vt:lpstr>Преимущества специального налогового режима</vt:lpstr>
      <vt:lpstr>Плательщики НПД</vt:lpstr>
      <vt:lpstr>В каких сферах применяется НПД:</vt:lpstr>
      <vt:lpstr>Ограничения по применению НПД</vt:lpstr>
      <vt:lpstr>Не являются объектом налогообложения доходы</vt:lpstr>
      <vt:lpstr>Исчисление и уплата НПД</vt:lpstr>
      <vt:lpstr>Практический пример применения вычета в  размере 10 000 рублей</vt:lpstr>
      <vt:lpstr>Плательщики НПД не являются плательщиками страховых взносов!!!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Воскобойник Виктория Олеговна</dc:creator>
  <cp:lastModifiedBy>User</cp:lastModifiedBy>
  <cp:revision>3</cp:revision>
  <dcterms:created xsi:type="dcterms:W3CDTF">2022-06-07T06:00:13Z</dcterms:created>
  <dcterms:modified xsi:type="dcterms:W3CDTF">2022-06-07T06:13:18Z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2021-03-19T00:00:00Z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2022-06-07T00:00:00Z</vt:filetime>
  </property>
</Properties>
</file>